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99" r:id="rId3"/>
    <p:sldId id="317" r:id="rId4"/>
    <p:sldId id="315" r:id="rId5"/>
    <p:sldId id="285" r:id="rId6"/>
    <p:sldId id="311" r:id="rId7"/>
    <p:sldId id="318" r:id="rId8"/>
    <p:sldId id="314" r:id="rId9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990099"/>
    <a:srgbClr val="CE3E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>
      <p:cViewPr varScale="1">
        <p:scale>
          <a:sx n="109" d="100"/>
          <a:sy n="109" d="100"/>
        </p:scale>
        <p:origin x="174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01" cy="496574"/>
          </a:xfrm>
          <a:prstGeom prst="rect">
            <a:avLst/>
          </a:prstGeom>
        </p:spPr>
        <p:txBody>
          <a:bodyPr vert="horz" lIns="92672" tIns="46336" rIns="92672" bIns="46336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770" y="0"/>
            <a:ext cx="2946301" cy="496574"/>
          </a:xfrm>
          <a:prstGeom prst="rect">
            <a:avLst/>
          </a:prstGeom>
        </p:spPr>
        <p:txBody>
          <a:bodyPr vert="horz" lIns="92672" tIns="46336" rIns="92672" bIns="46336" rtlCol="0"/>
          <a:lstStyle>
            <a:lvl1pPr algn="r">
              <a:defRPr sz="1200"/>
            </a:lvl1pPr>
          </a:lstStyle>
          <a:p>
            <a:fld id="{CD8EEAD6-C188-440F-A606-B748274DA39B}" type="datetimeFigureOut">
              <a:rPr lang="cs-CZ" smtClean="0"/>
              <a:t>08.06.2021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451"/>
            <a:ext cx="2946301" cy="496574"/>
          </a:xfrm>
          <a:prstGeom prst="rect">
            <a:avLst/>
          </a:prstGeom>
        </p:spPr>
        <p:txBody>
          <a:bodyPr vert="horz" lIns="92672" tIns="46336" rIns="92672" bIns="46336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770" y="9428451"/>
            <a:ext cx="2946301" cy="496574"/>
          </a:xfrm>
          <a:prstGeom prst="rect">
            <a:avLst/>
          </a:prstGeom>
        </p:spPr>
        <p:txBody>
          <a:bodyPr vert="horz" lIns="92672" tIns="46336" rIns="92672" bIns="46336" rtlCol="0" anchor="b"/>
          <a:lstStyle>
            <a:lvl1pPr algn="r">
              <a:defRPr sz="1200"/>
            </a:lvl1pPr>
          </a:lstStyle>
          <a:p>
            <a:fld id="{871E219E-ECCF-43DB-87DE-57FD56A34C2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41679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2672" tIns="46336" rIns="92672" bIns="46336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2672" tIns="46336" rIns="92672" bIns="46336" rtlCol="0"/>
          <a:lstStyle>
            <a:lvl1pPr algn="r">
              <a:defRPr sz="1200"/>
            </a:lvl1pPr>
          </a:lstStyle>
          <a:p>
            <a:fld id="{8EC5F928-0D0D-43E5-9FEA-76353E057E71}" type="datetimeFigureOut">
              <a:rPr lang="cs-CZ" smtClean="0"/>
              <a:t>08.06.2021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72" tIns="46336" rIns="92672" bIns="46336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672" tIns="46336" rIns="92672" bIns="46336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2672" tIns="46336" rIns="92672" bIns="46336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2672" tIns="46336" rIns="92672" bIns="46336" rtlCol="0" anchor="b"/>
          <a:lstStyle>
            <a:lvl1pPr algn="r">
              <a:defRPr sz="1200"/>
            </a:lvl1pPr>
          </a:lstStyle>
          <a:p>
            <a:fld id="{CF361FE3-F59D-4126-91CC-C56CC6D7B69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7450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61FE3-F59D-4126-91CC-C56CC6D7B698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4664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5354-3021-4909-966C-BE8755684816}" type="datetime1">
              <a:rPr lang="cs-CZ" smtClean="0"/>
              <a:t>08.06.2021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AFDC-86D2-4D70-BBEC-0E2ECE0567A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735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7DE3-598C-4C00-9876-8C789DE9BD3F}" type="datetime1">
              <a:rPr lang="cs-CZ" smtClean="0"/>
              <a:t>08.06.2021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AFDC-86D2-4D70-BBEC-0E2ECE0567A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94680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2854-6D97-4950-8851-1BDE24965689}" type="datetime1">
              <a:rPr lang="cs-CZ" smtClean="0"/>
              <a:t>08.06.2021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AFDC-86D2-4D70-BBEC-0E2ECE0567A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9764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3D07E-0F54-4248-83CC-61BAF673E890}" type="datetime1">
              <a:rPr lang="cs-CZ" smtClean="0"/>
              <a:t>08.06.2021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AFDC-86D2-4D70-BBEC-0E2ECE0567A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2967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88D89-CDBA-4D60-A918-C5C64407C2D0}" type="datetime1">
              <a:rPr lang="cs-CZ" smtClean="0"/>
              <a:t>08.06.2021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AFDC-86D2-4D70-BBEC-0E2ECE0567A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456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BE4D9-8FED-4840-A3B5-DD06709FFD44}" type="datetime1">
              <a:rPr lang="cs-CZ" smtClean="0"/>
              <a:t>08.06.2021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AFDC-86D2-4D70-BBEC-0E2ECE0567A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09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92C4E-DC2C-4E41-BFF1-506D9AD688EC}" type="datetime1">
              <a:rPr lang="cs-CZ" smtClean="0"/>
              <a:t>08.06.2021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AFDC-86D2-4D70-BBEC-0E2ECE0567A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9913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C464-AA61-4D31-A0DA-B01ED16E7109}" type="datetime1">
              <a:rPr lang="cs-CZ" smtClean="0"/>
              <a:t>08.06.2021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AFDC-86D2-4D70-BBEC-0E2ECE0567A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7143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C7EF-52AC-4895-B2B5-84F8E5AC6AED}" type="datetime1">
              <a:rPr lang="cs-CZ" smtClean="0"/>
              <a:t>08.06.2021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AFDC-86D2-4D70-BBEC-0E2ECE0567A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11465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3A34-2BE0-4F83-841B-E31171302347}" type="datetime1">
              <a:rPr lang="cs-CZ" smtClean="0"/>
              <a:t>08.06.2021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AFDC-86D2-4D70-BBEC-0E2ECE0567A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65176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85BF-3411-4F7E-ACEF-1910D9EF3CA8}" type="datetime1">
              <a:rPr lang="cs-CZ" smtClean="0"/>
              <a:t>08.06.2021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AFDC-86D2-4D70-BBEC-0E2ECE0567A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99498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9647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54374-A4D1-4C2F-995E-5E80BD8618B9}" type="datetime1">
              <a:rPr lang="cs-CZ" smtClean="0"/>
              <a:t>08.06.2021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0AFDC-86D2-4D70-BBEC-0E2ECE0567A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8921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uraxess.ec.europa.eu/jobs/hrs4r#show_CZECH-REPUBLI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l="4553" t="-20290" r="12985" b="1450"/>
          <a:stretch>
            <a:fillRect/>
          </a:stretch>
        </p:blipFill>
        <p:spPr bwMode="auto">
          <a:xfrm>
            <a:off x="0" y="6597650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ástupný symbol pro obsah 9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</p:spPr>
        <p:txBody>
          <a:bodyPr/>
          <a:lstStyle/>
          <a:p>
            <a:pPr marL="0" indent="0">
              <a:buNone/>
            </a:pPr>
            <a:endParaRPr lang="cs-CZ" smtClean="0"/>
          </a:p>
          <a:p>
            <a:pPr marL="0" indent="0">
              <a:buNone/>
            </a:pPr>
            <a:endParaRPr lang="cs-CZ" smtClean="0"/>
          </a:p>
          <a:p>
            <a:pPr marL="0" indent="0">
              <a:buNone/>
            </a:pPr>
            <a:endParaRPr lang="cs-CZ" smtClean="0"/>
          </a:p>
          <a:p>
            <a:pPr>
              <a:buFont typeface="Wingdings" panose="05000000000000000000" pitchFamily="2" charset="2"/>
              <a:buChar char="Ø"/>
            </a:pPr>
            <a:endParaRPr lang="cs-CZ" smtClean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</p:txBody>
      </p:sp>
      <p:pic>
        <p:nvPicPr>
          <p:cNvPr id="8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6136704"/>
            <a:ext cx="2879725" cy="460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" y="-32793"/>
            <a:ext cx="9171708" cy="6890793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274726" y="1988840"/>
            <a:ext cx="642496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6600" dirty="0" smtClean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„</a:t>
            </a:r>
            <a:r>
              <a:rPr lang="cs-CZ" sz="6600" b="1" dirty="0" smtClean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HR Excellence in </a:t>
            </a:r>
          </a:p>
          <a:p>
            <a:pPr algn="ctr"/>
            <a:r>
              <a:rPr lang="cs-CZ" sz="6600" b="1" dirty="0" err="1" smtClean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Research</a:t>
            </a:r>
            <a:r>
              <a:rPr lang="cs-CZ" sz="6600" b="1" dirty="0" smtClean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 </a:t>
            </a:r>
            <a:r>
              <a:rPr lang="cs-CZ" sz="6600" b="1" dirty="0" err="1" smtClean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Award</a:t>
            </a:r>
            <a:r>
              <a:rPr lang="cs-CZ" sz="6600" b="1" dirty="0" smtClean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“</a:t>
            </a:r>
            <a:endParaRPr lang="cs-CZ" sz="6600" b="1" dirty="0">
              <a:solidFill>
                <a:srgbClr val="800080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cs-CZ" sz="6000" b="1" dirty="0" smtClean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 na UJEP</a:t>
            </a:r>
            <a:r>
              <a:rPr lang="cs-CZ" sz="3600" b="1" dirty="0" smtClean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 </a:t>
            </a:r>
            <a:endParaRPr lang="cs-CZ" sz="3600" b="1" dirty="0">
              <a:solidFill>
                <a:srgbClr val="80008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Obrázek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596" y="1053323"/>
            <a:ext cx="1603340" cy="1064812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964" y="374992"/>
            <a:ext cx="3619155" cy="78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1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l="4553" t="-20290" r="12985" b="1450"/>
          <a:stretch>
            <a:fillRect/>
          </a:stretch>
        </p:blipFill>
        <p:spPr bwMode="auto">
          <a:xfrm>
            <a:off x="0" y="6597650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68238" cy="1143000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800080"/>
                </a:solidFill>
              </a:rPr>
              <a:t>OBSAH:</a:t>
            </a:r>
            <a:endParaRPr lang="cs-CZ" sz="3600" b="1" dirty="0">
              <a:solidFill>
                <a:srgbClr val="800080"/>
              </a:solidFill>
            </a:endParaRPr>
          </a:p>
        </p:txBody>
      </p:sp>
      <p:sp>
        <p:nvSpPr>
          <p:cNvPr id="10" name="Zástupný symbol pro obsah 9"/>
          <p:cNvSpPr>
            <a:spLocks noGrp="1"/>
          </p:cNvSpPr>
          <p:nvPr>
            <p:ph idx="1"/>
          </p:nvPr>
        </p:nvSpPr>
        <p:spPr>
          <a:xfrm>
            <a:off x="1187624" y="1340768"/>
            <a:ext cx="8229600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b="1" dirty="0" smtClean="0">
              <a:solidFill>
                <a:srgbClr val="800080"/>
              </a:solidFill>
            </a:endParaRPr>
          </a:p>
          <a:p>
            <a:pPr marL="0" indent="0">
              <a:buNone/>
            </a:pPr>
            <a:r>
              <a:rPr lang="cs-CZ" b="1" dirty="0" smtClean="0">
                <a:solidFill>
                  <a:srgbClr val="800080"/>
                </a:solidFill>
              </a:rPr>
              <a:t>1</a:t>
            </a:r>
            <a:r>
              <a:rPr lang="cs-CZ" b="1" dirty="0" smtClean="0">
                <a:solidFill>
                  <a:srgbClr val="800080"/>
                </a:solidFill>
              </a:rPr>
              <a:t>. </a:t>
            </a:r>
            <a:r>
              <a:rPr lang="cs-CZ" b="1" dirty="0">
                <a:solidFill>
                  <a:srgbClr val="800080"/>
                </a:solidFill>
              </a:rPr>
              <a:t>Co znamená </a:t>
            </a:r>
            <a:r>
              <a:rPr lang="cs-CZ" b="1" dirty="0" smtClean="0">
                <a:solidFill>
                  <a:srgbClr val="800080"/>
                </a:solidFill>
              </a:rPr>
              <a:t>HRS4R</a:t>
            </a:r>
          </a:p>
          <a:p>
            <a:pPr marL="0" indent="0">
              <a:buNone/>
            </a:pPr>
            <a:r>
              <a:rPr lang="cs-CZ" b="1" dirty="0" smtClean="0">
                <a:solidFill>
                  <a:srgbClr val="800080"/>
                </a:solidFill>
              </a:rPr>
              <a:t>2. Proces HRS4R na UJEP</a:t>
            </a:r>
            <a:endParaRPr lang="cs-CZ" sz="2400" b="1" dirty="0" smtClean="0">
              <a:solidFill>
                <a:srgbClr val="800080"/>
              </a:solidFill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800080"/>
                </a:solidFill>
              </a:rPr>
              <a:t>3</a:t>
            </a:r>
            <a:r>
              <a:rPr lang="cs-CZ" b="1" dirty="0" smtClean="0">
                <a:solidFill>
                  <a:srgbClr val="800080"/>
                </a:solidFill>
              </a:rPr>
              <a:t>. Nástroje implementace HRS4R</a:t>
            </a:r>
          </a:p>
          <a:p>
            <a:pPr marL="0" indent="0">
              <a:buNone/>
            </a:pPr>
            <a:r>
              <a:rPr lang="cs-CZ" b="1" dirty="0">
                <a:solidFill>
                  <a:srgbClr val="800080"/>
                </a:solidFill>
              </a:rPr>
              <a:t>4</a:t>
            </a:r>
            <a:r>
              <a:rPr lang="cs-CZ" b="1" dirty="0" smtClean="0">
                <a:solidFill>
                  <a:srgbClr val="800080"/>
                </a:solidFill>
              </a:rPr>
              <a:t>. </a:t>
            </a:r>
            <a:r>
              <a:rPr lang="cs-CZ" b="1" dirty="0" smtClean="0">
                <a:solidFill>
                  <a:srgbClr val="800080"/>
                </a:solidFill>
              </a:rPr>
              <a:t>Proč </a:t>
            </a:r>
            <a:r>
              <a:rPr lang="cs-CZ" b="1" dirty="0" smtClean="0">
                <a:solidFill>
                  <a:srgbClr val="800080"/>
                </a:solidFill>
              </a:rPr>
              <a:t>si udržet HR </a:t>
            </a:r>
            <a:r>
              <a:rPr lang="cs-CZ" b="1" dirty="0" err="1" smtClean="0">
                <a:solidFill>
                  <a:srgbClr val="800080"/>
                </a:solidFill>
              </a:rPr>
              <a:t>Award</a:t>
            </a:r>
            <a:r>
              <a:rPr lang="cs-CZ" b="1" dirty="0" smtClean="0">
                <a:solidFill>
                  <a:srgbClr val="800080"/>
                </a:solidFill>
              </a:rPr>
              <a:t> na UJEP</a:t>
            </a:r>
            <a:endParaRPr lang="cs-CZ" b="1" dirty="0" smtClean="0"/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endParaRPr lang="cs-CZ" b="1" dirty="0" smtClean="0"/>
          </a:p>
          <a:p>
            <a:pPr>
              <a:buFont typeface="Wingdings" panose="05000000000000000000" pitchFamily="2" charset="2"/>
              <a:buChar char="Ø"/>
            </a:pPr>
            <a:endParaRPr lang="cs-CZ" b="1" dirty="0"/>
          </a:p>
          <a:p>
            <a:pPr>
              <a:buFont typeface="Wingdings" panose="05000000000000000000" pitchFamily="2" charset="2"/>
              <a:buChar char="Ø"/>
            </a:pPr>
            <a:endParaRPr lang="cs-CZ" b="1" dirty="0"/>
          </a:p>
        </p:txBody>
      </p:sp>
      <p:pic>
        <p:nvPicPr>
          <p:cNvPr id="7" name="Obrázek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221088"/>
            <a:ext cx="2530624" cy="2055784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88640"/>
            <a:ext cx="2827067" cy="61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5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rgbClr val="800080"/>
                </a:solidFill>
              </a:rPr>
              <a:t>1</a:t>
            </a:r>
            <a:r>
              <a:rPr lang="cs-CZ" b="1" dirty="0" smtClean="0">
                <a:solidFill>
                  <a:srgbClr val="800080"/>
                </a:solidFill>
              </a:rPr>
              <a:t>. Co znamená HRS4R</a:t>
            </a:r>
            <a:endParaRPr lang="cs-CZ" b="1" dirty="0">
              <a:solidFill>
                <a:srgbClr val="80008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1800" b="1" dirty="0">
              <a:solidFill>
                <a:srgbClr val="800080"/>
              </a:solidFill>
            </a:endParaRPr>
          </a:p>
          <a:p>
            <a:pPr marL="0" indent="0">
              <a:buNone/>
            </a:pPr>
            <a:endParaRPr lang="cs-CZ" sz="1800" dirty="0"/>
          </a:p>
          <a:p>
            <a:endParaRPr lang="cs-CZ" sz="1800" b="1" dirty="0"/>
          </a:p>
          <a:p>
            <a:endParaRPr lang="cs-CZ" sz="1800" dirty="0" smtClean="0"/>
          </a:p>
          <a:p>
            <a:endParaRPr lang="cs-CZ" sz="1800" dirty="0" smtClean="0"/>
          </a:p>
          <a:p>
            <a:endParaRPr lang="cs-CZ" dirty="0"/>
          </a:p>
          <a:p>
            <a:endParaRPr lang="cs-CZ" sz="1800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/>
          <a:srcRect l="4553" t="-20290" r="12985" b="1450"/>
          <a:stretch>
            <a:fillRect/>
          </a:stretch>
        </p:blipFill>
        <p:spPr bwMode="auto">
          <a:xfrm>
            <a:off x="0" y="6597650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251520" y="1417639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 Jedná se o Strategie </a:t>
            </a:r>
            <a:r>
              <a:rPr lang="cs-CZ" dirty="0"/>
              <a:t>lidských zdrojů pro </a:t>
            </a:r>
            <a:r>
              <a:rPr lang="cs-CZ" dirty="0" smtClean="0"/>
              <a:t>výzkumné </a:t>
            </a:r>
          </a:p>
          <a:p>
            <a:r>
              <a:rPr lang="cs-CZ" dirty="0"/>
              <a:t> </a:t>
            </a:r>
            <a:r>
              <a:rPr lang="cs-CZ" dirty="0" smtClean="0"/>
              <a:t>     pracovníky </a:t>
            </a:r>
            <a:r>
              <a:rPr lang="cs-CZ" dirty="0"/>
              <a:t>(HRS4R), která </a:t>
            </a:r>
            <a:r>
              <a:rPr lang="cs-CZ" dirty="0" smtClean="0"/>
              <a:t>směřuje k nastavení  </a:t>
            </a:r>
          </a:p>
          <a:p>
            <a:r>
              <a:rPr lang="cs-CZ" dirty="0"/>
              <a:t> </a:t>
            </a:r>
            <a:r>
              <a:rPr lang="cs-CZ" dirty="0" smtClean="0"/>
              <a:t>     souladu personální </a:t>
            </a:r>
            <a:r>
              <a:rPr lang="cs-CZ" dirty="0"/>
              <a:t>politiky VO </a:t>
            </a:r>
            <a:r>
              <a:rPr lang="cs-CZ" dirty="0" smtClean="0"/>
              <a:t>se 40 </a:t>
            </a:r>
            <a:r>
              <a:rPr lang="cs-CZ" dirty="0"/>
              <a:t>principy obsaženými </a:t>
            </a:r>
            <a:endParaRPr lang="cs-CZ" dirty="0" smtClean="0"/>
          </a:p>
          <a:p>
            <a:r>
              <a:rPr lang="cs-CZ" dirty="0"/>
              <a:t> </a:t>
            </a:r>
            <a:r>
              <a:rPr lang="cs-CZ" dirty="0" smtClean="0"/>
              <a:t>     v </a:t>
            </a:r>
            <a:r>
              <a:rPr lang="cs-CZ" dirty="0"/>
              <a:t>Chartě a Kodexu.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Strategické dokumenty, tj. Chartu a Kodex, vydala Evropská</a:t>
            </a:r>
          </a:p>
          <a:p>
            <a:r>
              <a:rPr lang="cs-CZ" dirty="0"/>
              <a:t> </a:t>
            </a:r>
            <a:r>
              <a:rPr lang="cs-CZ" dirty="0" smtClean="0"/>
              <a:t>     Komise, která hodnotí VO a přiděluje ocenění HR </a:t>
            </a:r>
            <a:r>
              <a:rPr lang="cs-CZ" dirty="0" err="1" smtClean="0"/>
              <a:t>Award</a:t>
            </a:r>
            <a:r>
              <a:rPr lang="cs-CZ" dirty="0" smtClean="0"/>
              <a:t>.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Právo používat ocenění „HR </a:t>
            </a:r>
            <a:r>
              <a:rPr lang="cs-CZ" dirty="0" err="1" smtClean="0"/>
              <a:t>Award</a:t>
            </a:r>
            <a:r>
              <a:rPr lang="cs-CZ" dirty="0" smtClean="0"/>
              <a:t>“ je udělováno VO, </a:t>
            </a:r>
          </a:p>
          <a:p>
            <a:r>
              <a:rPr lang="cs-CZ" dirty="0" smtClean="0"/>
              <a:t>      které prokázaly své úsilí, aby propojily své personální </a:t>
            </a:r>
          </a:p>
          <a:p>
            <a:r>
              <a:rPr lang="cs-CZ" dirty="0"/>
              <a:t> </a:t>
            </a:r>
            <a:r>
              <a:rPr lang="cs-CZ" dirty="0" smtClean="0"/>
              <a:t>     politiky a postupy se zásadami Charty a Kodexu, a snaží se </a:t>
            </a:r>
          </a:p>
          <a:p>
            <a:r>
              <a:rPr lang="cs-CZ" dirty="0" smtClean="0"/>
              <a:t>      tak přiblížit excelenci v rozvoji lidských zdrojů pro </a:t>
            </a:r>
            <a:r>
              <a:rPr lang="cs-CZ" dirty="0" err="1" smtClean="0"/>
              <a:t>VaV</a:t>
            </a:r>
            <a:r>
              <a:rPr lang="cs-CZ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rgbClr val="7030A0"/>
                </a:solidFill>
              </a:rPr>
              <a:t>Výzkumní pracovníci </a:t>
            </a:r>
            <a:r>
              <a:rPr lang="cs-CZ" dirty="0" smtClean="0"/>
              <a:t>(dále VP) jsou definováni jako osoby pracovně zapojeni do výzkumu® a vývoje bez ohledu na stupeň jejich kariéry (skupiny R1- R4) a jejich zařazení. VP se dělí na začínající (do 4 let výzkumné praxe vč. </a:t>
            </a:r>
            <a:r>
              <a:rPr lang="cs-CZ" dirty="0"/>
              <a:t>o</a:t>
            </a:r>
            <a:r>
              <a:rPr lang="cs-CZ" dirty="0" smtClean="0"/>
              <a:t>dborné přípravy- doktorské studium) a zkušené (déle než 4 roky).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rgbClr val="7030A0"/>
                </a:solidFill>
              </a:rPr>
              <a:t>Pojetí výzkumu</a:t>
            </a:r>
            <a:r>
              <a:rPr lang="cs-CZ" dirty="0" smtClean="0"/>
              <a:t>®</a:t>
            </a:r>
            <a:r>
              <a:rPr lang="cs-CZ" b="1" dirty="0" smtClean="0">
                <a:solidFill>
                  <a:srgbClr val="7030A0"/>
                </a:solidFill>
              </a:rPr>
              <a:t> </a:t>
            </a:r>
            <a:r>
              <a:rPr lang="cs-CZ" dirty="0" smtClean="0"/>
              <a:t>pro účely definice VP: základní</a:t>
            </a:r>
            <a:r>
              <a:rPr lang="cs-CZ" dirty="0"/>
              <a:t>, strategický, aplikovaný výzkum, experimentální vývoj, transfer znalostí, inovace, poradenství, dohled a výuka, řízení znalostí a práv k duševnímu </a:t>
            </a:r>
            <a:r>
              <a:rPr lang="cs-CZ" dirty="0" smtClean="0"/>
              <a:t>vlastnictví.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1107669"/>
            <a:ext cx="2088232" cy="295068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0680"/>
            <a:ext cx="2755059" cy="59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5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/>
          <p:nvPr/>
        </p:nvPicPr>
        <p:blipFill rotWithShape="1">
          <a:blip r:embed="rId2"/>
          <a:srcRect l="11905" t="20870" r="25099" b="9465"/>
          <a:stretch/>
        </p:blipFill>
        <p:spPr bwMode="auto">
          <a:xfrm>
            <a:off x="251520" y="826585"/>
            <a:ext cx="8136903" cy="51845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251520" y="188640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rgbClr val="7030A0"/>
                </a:solidFill>
                <a:latin typeface="+mj-lt"/>
              </a:rPr>
              <a:t>40 principů Charty a Kodexu </a:t>
            </a:r>
            <a:r>
              <a:rPr lang="cs-CZ" sz="2000" b="1" dirty="0" smtClean="0">
                <a:solidFill>
                  <a:srgbClr val="7030A0"/>
                </a:solidFill>
                <a:latin typeface="+mj-lt"/>
              </a:rPr>
              <a:t>rozděleno do </a:t>
            </a:r>
            <a:r>
              <a:rPr lang="cs-CZ" sz="2000" b="1" dirty="0" smtClean="0">
                <a:solidFill>
                  <a:srgbClr val="7030A0"/>
                </a:solidFill>
                <a:latin typeface="+mj-lt"/>
              </a:rPr>
              <a:t>4 oblastí</a:t>
            </a:r>
            <a:endParaRPr lang="cs-CZ" sz="2000" b="1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88640"/>
            <a:ext cx="2827067" cy="61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 l="4553" t="-20290" r="12985" b="1450"/>
          <a:stretch>
            <a:fillRect/>
          </a:stretch>
        </p:blipFill>
        <p:spPr bwMode="auto">
          <a:xfrm>
            <a:off x="0" y="6597650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571473"/>
          </a:xfrm>
        </p:spPr>
        <p:txBody>
          <a:bodyPr>
            <a:normAutofit fontScale="90000"/>
          </a:bodyPr>
          <a:lstStyle/>
          <a:p>
            <a:pPr defTabSz="449263" fontAlgn="base" hangingPunct="0">
              <a:lnSpc>
                <a:spcPct val="930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cs-CZ" sz="3600" b="1" dirty="0" smtClean="0">
                <a:solidFill>
                  <a:srgbClr val="800080"/>
                </a:solidFill>
              </a:rPr>
              <a:t>2. Proces HRS4R na UJEP</a:t>
            </a:r>
            <a:endParaRPr lang="cs-CZ" sz="3600" b="1" dirty="0">
              <a:solidFill>
                <a:srgbClr val="800080"/>
              </a:solidFill>
            </a:endParaRPr>
          </a:p>
        </p:txBody>
      </p:sp>
      <p:pic>
        <p:nvPicPr>
          <p:cNvPr id="8" name="Zástupný symbol pro obsah 7"/>
          <p:cNvPicPr>
            <a:picLocks noGrp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1" t="16796" r="56084" b="7450"/>
          <a:stretch/>
        </p:blipFill>
        <p:spPr bwMode="auto">
          <a:xfrm>
            <a:off x="287524" y="1030173"/>
            <a:ext cx="8568952" cy="54729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Bublinový popisek se šipkou dolů 4"/>
          <p:cNvSpPr/>
          <p:nvPr/>
        </p:nvSpPr>
        <p:spPr>
          <a:xfrm>
            <a:off x="66114" y="1268760"/>
            <a:ext cx="3456384" cy="2119073"/>
          </a:xfrm>
          <a:prstGeom prst="down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50" dirty="0" smtClean="0"/>
              <a:t>SWOT analýza zaslána na Evropskou Komisi v 11/2018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50" dirty="0" smtClean="0"/>
              <a:t>Potvrzení z EK „ </a:t>
            </a:r>
            <a:r>
              <a:rPr lang="cs-CZ" sz="1050" dirty="0" err="1" smtClean="0"/>
              <a:t>Administrative</a:t>
            </a:r>
            <a:r>
              <a:rPr lang="cs-CZ" sz="1050" dirty="0" smtClean="0"/>
              <a:t> </a:t>
            </a:r>
            <a:r>
              <a:rPr lang="cs-CZ" sz="1050" dirty="0" err="1" smtClean="0"/>
              <a:t>Eligibility</a:t>
            </a:r>
            <a:r>
              <a:rPr lang="cs-CZ" sz="1050" dirty="0" smtClean="0"/>
              <a:t>“ v 12/2018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50" dirty="0" smtClean="0"/>
              <a:t>Připomínky „Minor </a:t>
            </a:r>
            <a:r>
              <a:rPr lang="cs-CZ" sz="1050" dirty="0" err="1" smtClean="0"/>
              <a:t>modifications</a:t>
            </a:r>
            <a:r>
              <a:rPr lang="cs-CZ" sz="1050" dirty="0" smtClean="0"/>
              <a:t>“ v 03/2019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50" dirty="0" smtClean="0"/>
              <a:t>Dne 3. 6. 2019 získala UJEP ocenění HR Excellence in </a:t>
            </a:r>
            <a:r>
              <a:rPr lang="cs-CZ" sz="1050" dirty="0" err="1" smtClean="0"/>
              <a:t>Research</a:t>
            </a:r>
            <a:r>
              <a:rPr lang="cs-CZ" sz="1050" dirty="0" smtClean="0"/>
              <a:t> </a:t>
            </a:r>
            <a:r>
              <a:rPr lang="cs-CZ" sz="1050" dirty="0" err="1" smtClean="0"/>
              <a:t>Award</a:t>
            </a:r>
            <a:r>
              <a:rPr lang="cs-CZ" sz="1050" dirty="0" smtClean="0"/>
              <a:t>.</a:t>
            </a:r>
            <a:br>
              <a:rPr lang="cs-CZ" sz="1050" dirty="0" smtClean="0"/>
            </a:br>
            <a:endParaRPr lang="cs-CZ" sz="1050" dirty="0"/>
          </a:p>
        </p:txBody>
      </p:sp>
      <p:sp>
        <p:nvSpPr>
          <p:cNvPr id="10" name="Bublinový popisek se šipkou dolů 9"/>
          <p:cNvSpPr/>
          <p:nvPr/>
        </p:nvSpPr>
        <p:spPr>
          <a:xfrm>
            <a:off x="355119" y="3068513"/>
            <a:ext cx="1254754" cy="897557"/>
          </a:xfrm>
          <a:prstGeom prst="down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Přihlášení se k naplňování principů Charty a Kodexu v </a:t>
            </a:r>
            <a:r>
              <a:rPr lang="cs-CZ" sz="1050" dirty="0" smtClean="0"/>
              <a:t>07/2018</a:t>
            </a:r>
            <a:endParaRPr lang="cs-CZ" sz="1050" dirty="0"/>
          </a:p>
        </p:txBody>
      </p:sp>
      <p:sp>
        <p:nvSpPr>
          <p:cNvPr id="14" name="Bublinový popisek se šipkou dolů 13"/>
          <p:cNvSpPr/>
          <p:nvPr/>
        </p:nvSpPr>
        <p:spPr>
          <a:xfrm>
            <a:off x="1584176" y="2210754"/>
            <a:ext cx="2951820" cy="1349072"/>
          </a:xfrm>
          <a:prstGeom prst="downArrowCallout">
            <a:avLst/>
          </a:prstGeom>
          <a:solidFill>
            <a:srgbClr val="CE3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 u="sng" dirty="0" smtClean="0"/>
              <a:t>Dne 3. 6. 2021 zasláno Interim </a:t>
            </a:r>
            <a:r>
              <a:rPr lang="cs-CZ" sz="1050" u="sng" dirty="0" err="1" smtClean="0"/>
              <a:t>Assessment</a:t>
            </a:r>
            <a:r>
              <a:rPr lang="cs-CZ" sz="1050" dirty="0" smtClean="0"/>
              <a:t>:</a:t>
            </a:r>
            <a:br>
              <a:rPr lang="cs-CZ" sz="1050" dirty="0" smtClean="0"/>
            </a:br>
            <a:r>
              <a:rPr lang="cs-CZ" sz="1050" dirty="0" smtClean="0"/>
              <a:t>1. HR strategie na další 3 roky (Akční plán 2021-23) </a:t>
            </a:r>
            <a:br>
              <a:rPr lang="cs-CZ" sz="1050" dirty="0" smtClean="0"/>
            </a:br>
            <a:r>
              <a:rPr lang="cs-CZ" sz="1050" dirty="0" smtClean="0"/>
              <a:t>2. OTM-R (politika náboru)</a:t>
            </a:r>
            <a:br>
              <a:rPr lang="cs-CZ" sz="1050" dirty="0" smtClean="0"/>
            </a:br>
            <a:r>
              <a:rPr lang="cs-CZ" sz="1050" dirty="0" smtClean="0"/>
              <a:t>výsledek </a:t>
            </a:r>
            <a:r>
              <a:rPr lang="cs-CZ" sz="1050" dirty="0" err="1" smtClean="0"/>
              <a:t>budev</a:t>
            </a:r>
            <a:r>
              <a:rPr lang="cs-CZ" sz="1050" dirty="0" smtClean="0"/>
              <a:t> září 2021: udržení či ztráta ocenění </a:t>
            </a:r>
            <a:endParaRPr lang="cs-CZ" sz="1050" dirty="0"/>
          </a:p>
        </p:txBody>
      </p:sp>
      <p:sp>
        <p:nvSpPr>
          <p:cNvPr id="15" name="Bublinový popisek se šipkou nahoru 14"/>
          <p:cNvSpPr/>
          <p:nvPr/>
        </p:nvSpPr>
        <p:spPr>
          <a:xfrm>
            <a:off x="2808058" y="6408508"/>
            <a:ext cx="504056" cy="37727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6786"/>
            </a:avLst>
          </a:prstGeom>
          <a:solidFill>
            <a:srgbClr val="CE3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 smtClean="0"/>
              <a:t>2021</a:t>
            </a:r>
            <a:endParaRPr lang="cs-CZ" sz="1100" dirty="0"/>
          </a:p>
        </p:txBody>
      </p:sp>
      <p:sp>
        <p:nvSpPr>
          <p:cNvPr id="16" name="Bublinový popisek se šipkou nahoru 15"/>
          <p:cNvSpPr/>
          <p:nvPr/>
        </p:nvSpPr>
        <p:spPr>
          <a:xfrm>
            <a:off x="1538648" y="6373278"/>
            <a:ext cx="504056" cy="37727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6786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 smtClean="0"/>
              <a:t>2019</a:t>
            </a:r>
            <a:endParaRPr lang="cs-CZ" sz="1100" dirty="0"/>
          </a:p>
        </p:txBody>
      </p:sp>
      <p:sp>
        <p:nvSpPr>
          <p:cNvPr id="19" name="Bublinový popisek se šipkou nahoru 18"/>
          <p:cNvSpPr/>
          <p:nvPr/>
        </p:nvSpPr>
        <p:spPr>
          <a:xfrm>
            <a:off x="533419" y="6373278"/>
            <a:ext cx="898153" cy="37727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6786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 smtClean="0"/>
              <a:t>2018</a:t>
            </a:r>
            <a:endParaRPr lang="cs-CZ" sz="1100" dirty="0"/>
          </a:p>
        </p:txBody>
      </p:sp>
      <p:sp>
        <p:nvSpPr>
          <p:cNvPr id="20" name="Bublinový popisek se šipkou nahoru 19"/>
          <p:cNvSpPr/>
          <p:nvPr/>
        </p:nvSpPr>
        <p:spPr>
          <a:xfrm>
            <a:off x="4534379" y="6408507"/>
            <a:ext cx="504056" cy="37727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6786"/>
            </a:avLst>
          </a:prstGeom>
          <a:solidFill>
            <a:srgbClr val="CE3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 smtClean="0"/>
              <a:t>2024</a:t>
            </a:r>
            <a:endParaRPr lang="cs-CZ" sz="1100" dirty="0"/>
          </a:p>
        </p:txBody>
      </p:sp>
      <p:sp>
        <p:nvSpPr>
          <p:cNvPr id="13" name="Bublinový popisek se šipkou dolů 12"/>
          <p:cNvSpPr/>
          <p:nvPr/>
        </p:nvSpPr>
        <p:spPr>
          <a:xfrm>
            <a:off x="4226945" y="1294545"/>
            <a:ext cx="1184410" cy="1616530"/>
          </a:xfrm>
          <a:prstGeom prst="downArrowCallout">
            <a:avLst/>
          </a:prstGeom>
          <a:solidFill>
            <a:srgbClr val="CE3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50" dirty="0" smtClean="0"/>
              <a:t>V roce 2024 přijedou komisaři z Evropské komise na  UJEP.</a:t>
            </a:r>
            <a:endParaRPr lang="cs-CZ" sz="1050" dirty="0"/>
          </a:p>
        </p:txBody>
      </p:sp>
      <p:pic>
        <p:nvPicPr>
          <p:cNvPr id="17" name="Obrázek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056" y="90576"/>
            <a:ext cx="2697782" cy="58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1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object 72"/>
          <p:cNvSpPr/>
          <p:nvPr/>
        </p:nvSpPr>
        <p:spPr>
          <a:xfrm>
            <a:off x="3607670" y="2950854"/>
            <a:ext cx="1682452" cy="4943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3" name="object 76"/>
          <p:cNvSpPr/>
          <p:nvPr/>
        </p:nvSpPr>
        <p:spPr>
          <a:xfrm>
            <a:off x="3602594" y="2396159"/>
            <a:ext cx="86336" cy="518654"/>
          </a:xfrm>
          <a:custGeom>
            <a:avLst/>
            <a:gdLst/>
            <a:ahLst/>
            <a:cxnLst/>
            <a:rect l="l" t="t" r="r" b="b"/>
            <a:pathLst>
              <a:path w="134620" h="1114425">
                <a:moveTo>
                  <a:pt x="100584" y="67055"/>
                </a:moveTo>
                <a:lnTo>
                  <a:pt x="33528" y="67055"/>
                </a:lnTo>
                <a:lnTo>
                  <a:pt x="33528" y="1114043"/>
                </a:lnTo>
                <a:lnTo>
                  <a:pt x="100584" y="1114043"/>
                </a:lnTo>
                <a:lnTo>
                  <a:pt x="100584" y="67055"/>
                </a:lnTo>
                <a:close/>
              </a:path>
              <a:path w="134620" h="1114425">
                <a:moveTo>
                  <a:pt x="67056" y="0"/>
                </a:moveTo>
                <a:lnTo>
                  <a:pt x="0" y="67055"/>
                </a:lnTo>
                <a:lnTo>
                  <a:pt x="134112" y="67055"/>
                </a:lnTo>
                <a:lnTo>
                  <a:pt x="67056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" name="object 2"/>
          <p:cNvSpPr txBox="1"/>
          <p:nvPr/>
        </p:nvSpPr>
        <p:spPr>
          <a:xfrm>
            <a:off x="3922992" y="2011925"/>
            <a:ext cx="48258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389" marR="3258" indent="-115652">
              <a:lnSpc>
                <a:spcPts val="705"/>
              </a:lnSpc>
            </a:pPr>
            <a:r>
              <a:rPr sz="641" spc="-3" dirty="0">
                <a:solidFill>
                  <a:srgbClr val="FFFFFF"/>
                </a:solidFill>
                <a:latin typeface="Calibri"/>
                <a:cs typeface="Calibri"/>
              </a:rPr>
              <a:t>člen</a:t>
            </a:r>
            <a:r>
              <a:rPr sz="641" spc="-4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41" spc="-3" dirty="0">
                <a:solidFill>
                  <a:srgbClr val="FFFFFF"/>
                </a:solidFill>
                <a:latin typeface="Calibri"/>
                <a:cs typeface="Calibri"/>
              </a:rPr>
              <a:t>evaluační  komise</a:t>
            </a:r>
            <a:endParaRPr sz="641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05863" y="1908349"/>
            <a:ext cx="590505" cy="370593"/>
          </a:xfrm>
          <a:custGeom>
            <a:avLst/>
            <a:gdLst/>
            <a:ahLst/>
            <a:cxnLst/>
            <a:rect l="l" t="t" r="r" b="b"/>
            <a:pathLst>
              <a:path w="920750" h="577850">
                <a:moveTo>
                  <a:pt x="0" y="96266"/>
                </a:moveTo>
                <a:lnTo>
                  <a:pt x="7565" y="58796"/>
                </a:lnTo>
                <a:lnTo>
                  <a:pt x="28197" y="28197"/>
                </a:lnTo>
                <a:lnTo>
                  <a:pt x="58796" y="7565"/>
                </a:lnTo>
                <a:lnTo>
                  <a:pt x="96266" y="0"/>
                </a:lnTo>
                <a:lnTo>
                  <a:pt x="824230" y="0"/>
                </a:lnTo>
                <a:lnTo>
                  <a:pt x="861699" y="7565"/>
                </a:lnTo>
                <a:lnTo>
                  <a:pt x="892298" y="28197"/>
                </a:lnTo>
                <a:lnTo>
                  <a:pt x="912930" y="58796"/>
                </a:lnTo>
                <a:lnTo>
                  <a:pt x="920496" y="96266"/>
                </a:lnTo>
                <a:lnTo>
                  <a:pt x="920496" y="481330"/>
                </a:lnTo>
                <a:lnTo>
                  <a:pt x="912930" y="518799"/>
                </a:lnTo>
                <a:lnTo>
                  <a:pt x="892298" y="549398"/>
                </a:lnTo>
                <a:lnTo>
                  <a:pt x="861699" y="570030"/>
                </a:lnTo>
                <a:lnTo>
                  <a:pt x="824230" y="577596"/>
                </a:lnTo>
                <a:lnTo>
                  <a:pt x="96266" y="577596"/>
                </a:lnTo>
                <a:lnTo>
                  <a:pt x="58796" y="570030"/>
                </a:lnTo>
                <a:lnTo>
                  <a:pt x="28197" y="549398"/>
                </a:lnTo>
                <a:lnTo>
                  <a:pt x="7565" y="518799"/>
                </a:lnTo>
                <a:lnTo>
                  <a:pt x="0" y="481330"/>
                </a:lnTo>
                <a:lnTo>
                  <a:pt x="0" y="96266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10"/>
          <p:cNvSpPr/>
          <p:nvPr/>
        </p:nvSpPr>
        <p:spPr>
          <a:xfrm>
            <a:off x="4505863" y="2358925"/>
            <a:ext cx="590505" cy="404801"/>
          </a:xfrm>
          <a:custGeom>
            <a:avLst/>
            <a:gdLst/>
            <a:ahLst/>
            <a:cxnLst/>
            <a:rect l="l" t="t" r="r" b="b"/>
            <a:pathLst>
              <a:path w="920750" h="631189">
                <a:moveTo>
                  <a:pt x="0" y="105155"/>
                </a:moveTo>
                <a:lnTo>
                  <a:pt x="8263" y="64224"/>
                </a:lnTo>
                <a:lnTo>
                  <a:pt x="30799" y="30799"/>
                </a:lnTo>
                <a:lnTo>
                  <a:pt x="64224" y="8263"/>
                </a:lnTo>
                <a:lnTo>
                  <a:pt x="105155" y="0"/>
                </a:lnTo>
                <a:lnTo>
                  <a:pt x="815340" y="0"/>
                </a:lnTo>
                <a:lnTo>
                  <a:pt x="856271" y="8263"/>
                </a:lnTo>
                <a:lnTo>
                  <a:pt x="889696" y="30799"/>
                </a:lnTo>
                <a:lnTo>
                  <a:pt x="912232" y="64224"/>
                </a:lnTo>
                <a:lnTo>
                  <a:pt x="920496" y="105155"/>
                </a:lnTo>
                <a:lnTo>
                  <a:pt x="920496" y="525779"/>
                </a:lnTo>
                <a:lnTo>
                  <a:pt x="912232" y="566711"/>
                </a:lnTo>
                <a:lnTo>
                  <a:pt x="889696" y="600136"/>
                </a:lnTo>
                <a:lnTo>
                  <a:pt x="856271" y="622672"/>
                </a:lnTo>
                <a:lnTo>
                  <a:pt x="815340" y="630935"/>
                </a:lnTo>
                <a:lnTo>
                  <a:pt x="105155" y="630935"/>
                </a:lnTo>
                <a:lnTo>
                  <a:pt x="64224" y="622672"/>
                </a:lnTo>
                <a:lnTo>
                  <a:pt x="30799" y="600136"/>
                </a:lnTo>
                <a:lnTo>
                  <a:pt x="8263" y="566711"/>
                </a:lnTo>
                <a:lnTo>
                  <a:pt x="0" y="525779"/>
                </a:lnTo>
                <a:lnTo>
                  <a:pt x="0" y="105155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2" name="object 12"/>
          <p:cNvSpPr/>
          <p:nvPr/>
        </p:nvSpPr>
        <p:spPr>
          <a:xfrm>
            <a:off x="2738747" y="4400685"/>
            <a:ext cx="1759297" cy="1026257"/>
          </a:xfrm>
          <a:custGeom>
            <a:avLst/>
            <a:gdLst/>
            <a:ahLst/>
            <a:cxnLst/>
            <a:rect l="l" t="t" r="r" b="b"/>
            <a:pathLst>
              <a:path w="2743200" h="1600200">
                <a:moveTo>
                  <a:pt x="2743200" y="0"/>
                </a:moveTo>
                <a:lnTo>
                  <a:pt x="266700" y="0"/>
                </a:lnTo>
                <a:lnTo>
                  <a:pt x="218760" y="4296"/>
                </a:lnTo>
                <a:lnTo>
                  <a:pt x="173639" y="16685"/>
                </a:lnTo>
                <a:lnTo>
                  <a:pt x="132091" y="36412"/>
                </a:lnTo>
                <a:lnTo>
                  <a:pt x="94868" y="62724"/>
                </a:lnTo>
                <a:lnTo>
                  <a:pt x="62724" y="94868"/>
                </a:lnTo>
                <a:lnTo>
                  <a:pt x="36412" y="132091"/>
                </a:lnTo>
                <a:lnTo>
                  <a:pt x="16685" y="173639"/>
                </a:lnTo>
                <a:lnTo>
                  <a:pt x="4296" y="218760"/>
                </a:lnTo>
                <a:lnTo>
                  <a:pt x="0" y="266700"/>
                </a:lnTo>
                <a:lnTo>
                  <a:pt x="0" y="1600200"/>
                </a:lnTo>
                <a:lnTo>
                  <a:pt x="2743200" y="1600200"/>
                </a:lnTo>
                <a:lnTo>
                  <a:pt x="2743200" y="0"/>
                </a:lnTo>
                <a:close/>
              </a:path>
            </a:pathLst>
          </a:custGeom>
          <a:solidFill>
            <a:srgbClr val="8AB833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2738747" y="4400685"/>
            <a:ext cx="1759297" cy="1026257"/>
          </a:xfrm>
          <a:custGeom>
            <a:avLst/>
            <a:gdLst/>
            <a:ahLst/>
            <a:cxnLst/>
            <a:rect l="l" t="t" r="r" b="b"/>
            <a:pathLst>
              <a:path w="2743200" h="1600200">
                <a:moveTo>
                  <a:pt x="0" y="1600200"/>
                </a:moveTo>
                <a:lnTo>
                  <a:pt x="0" y="266700"/>
                </a:lnTo>
                <a:lnTo>
                  <a:pt x="4296" y="218760"/>
                </a:lnTo>
                <a:lnTo>
                  <a:pt x="16685" y="173639"/>
                </a:lnTo>
                <a:lnTo>
                  <a:pt x="36412" y="132091"/>
                </a:lnTo>
                <a:lnTo>
                  <a:pt x="62724" y="94868"/>
                </a:lnTo>
                <a:lnTo>
                  <a:pt x="94868" y="62724"/>
                </a:lnTo>
                <a:lnTo>
                  <a:pt x="132091" y="36412"/>
                </a:lnTo>
                <a:lnTo>
                  <a:pt x="173639" y="16685"/>
                </a:lnTo>
                <a:lnTo>
                  <a:pt x="218760" y="4296"/>
                </a:lnTo>
                <a:lnTo>
                  <a:pt x="266700" y="0"/>
                </a:lnTo>
                <a:lnTo>
                  <a:pt x="2743200" y="0"/>
                </a:lnTo>
                <a:lnTo>
                  <a:pt x="2743200" y="1600200"/>
                </a:lnTo>
                <a:lnTo>
                  <a:pt x="0" y="16002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4485338" y="4400685"/>
            <a:ext cx="1759297" cy="1026257"/>
          </a:xfrm>
          <a:custGeom>
            <a:avLst/>
            <a:gdLst/>
            <a:ahLst/>
            <a:cxnLst/>
            <a:rect l="l" t="t" r="r" b="b"/>
            <a:pathLst>
              <a:path w="2743200" h="1600200">
                <a:moveTo>
                  <a:pt x="2476500" y="0"/>
                </a:moveTo>
                <a:lnTo>
                  <a:pt x="0" y="0"/>
                </a:lnTo>
                <a:lnTo>
                  <a:pt x="0" y="1600200"/>
                </a:lnTo>
                <a:lnTo>
                  <a:pt x="2743200" y="1600200"/>
                </a:lnTo>
                <a:lnTo>
                  <a:pt x="2743200" y="266700"/>
                </a:lnTo>
                <a:lnTo>
                  <a:pt x="2738903" y="218760"/>
                </a:lnTo>
                <a:lnTo>
                  <a:pt x="2726514" y="173639"/>
                </a:lnTo>
                <a:lnTo>
                  <a:pt x="2706787" y="132091"/>
                </a:lnTo>
                <a:lnTo>
                  <a:pt x="2680475" y="94868"/>
                </a:lnTo>
                <a:lnTo>
                  <a:pt x="2648331" y="62724"/>
                </a:lnTo>
                <a:lnTo>
                  <a:pt x="2611108" y="36412"/>
                </a:lnTo>
                <a:lnTo>
                  <a:pt x="2569560" y="16685"/>
                </a:lnTo>
                <a:lnTo>
                  <a:pt x="2524439" y="4296"/>
                </a:lnTo>
                <a:lnTo>
                  <a:pt x="2476500" y="0"/>
                </a:lnTo>
                <a:close/>
              </a:path>
            </a:pathLst>
          </a:custGeom>
          <a:solidFill>
            <a:srgbClr val="C0CF3A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5"/>
          <p:cNvSpPr/>
          <p:nvPr/>
        </p:nvSpPr>
        <p:spPr>
          <a:xfrm>
            <a:off x="4485338" y="4400685"/>
            <a:ext cx="1759297" cy="1026257"/>
          </a:xfrm>
          <a:custGeom>
            <a:avLst/>
            <a:gdLst/>
            <a:ahLst/>
            <a:cxnLst/>
            <a:rect l="l" t="t" r="r" b="b"/>
            <a:pathLst>
              <a:path w="2743200" h="1600200">
                <a:moveTo>
                  <a:pt x="0" y="0"/>
                </a:moveTo>
                <a:lnTo>
                  <a:pt x="2476500" y="0"/>
                </a:lnTo>
                <a:lnTo>
                  <a:pt x="2524439" y="4296"/>
                </a:lnTo>
                <a:lnTo>
                  <a:pt x="2569560" y="16685"/>
                </a:lnTo>
                <a:lnTo>
                  <a:pt x="2611108" y="36412"/>
                </a:lnTo>
                <a:lnTo>
                  <a:pt x="2648331" y="62724"/>
                </a:lnTo>
                <a:lnTo>
                  <a:pt x="2680475" y="94868"/>
                </a:lnTo>
                <a:lnTo>
                  <a:pt x="2706787" y="132091"/>
                </a:lnTo>
                <a:lnTo>
                  <a:pt x="2726514" y="173639"/>
                </a:lnTo>
                <a:lnTo>
                  <a:pt x="2738903" y="218760"/>
                </a:lnTo>
                <a:lnTo>
                  <a:pt x="2743200" y="266700"/>
                </a:lnTo>
                <a:lnTo>
                  <a:pt x="2743200" y="1600200"/>
                </a:lnTo>
                <a:lnTo>
                  <a:pt x="0" y="1600200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6"/>
          <p:cNvSpPr txBox="1"/>
          <p:nvPr/>
        </p:nvSpPr>
        <p:spPr>
          <a:xfrm>
            <a:off x="2947350" y="4703359"/>
            <a:ext cx="3084471" cy="138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45">
              <a:tabLst>
                <a:tab pos="1756771" algn="l"/>
              </a:tabLst>
            </a:pPr>
            <a:r>
              <a:rPr sz="898" spc="-6" dirty="0">
                <a:solidFill>
                  <a:srgbClr val="FFFFFF"/>
                </a:solidFill>
                <a:latin typeface="Calibri"/>
                <a:cs typeface="Calibri"/>
              </a:rPr>
              <a:t>Garant </a:t>
            </a:r>
            <a:r>
              <a:rPr sz="898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898" spc="-3" dirty="0">
                <a:solidFill>
                  <a:srgbClr val="FFFFFF"/>
                </a:solidFill>
                <a:latin typeface="Calibri"/>
                <a:cs typeface="Calibri"/>
              </a:rPr>
              <a:t>jeho </a:t>
            </a:r>
            <a:r>
              <a:rPr sz="898" spc="-6" dirty="0">
                <a:solidFill>
                  <a:srgbClr val="FFFFFF"/>
                </a:solidFill>
                <a:latin typeface="Calibri"/>
                <a:cs typeface="Calibri"/>
              </a:rPr>
              <a:t>Focus</a:t>
            </a:r>
            <a:r>
              <a:rPr sz="898" spc="1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98" spc="-6" dirty="0">
                <a:solidFill>
                  <a:srgbClr val="FFFFFF"/>
                </a:solidFill>
                <a:latin typeface="Calibri"/>
                <a:cs typeface="Calibri"/>
              </a:rPr>
              <a:t>Group </a:t>
            </a:r>
            <a:r>
              <a:rPr sz="898" dirty="0">
                <a:solidFill>
                  <a:srgbClr val="FFFFFF"/>
                </a:solidFill>
                <a:latin typeface="Calibri"/>
                <a:cs typeface="Calibri"/>
              </a:rPr>
              <a:t>A	</a:t>
            </a:r>
            <a:r>
              <a:rPr sz="898" spc="-6" dirty="0">
                <a:solidFill>
                  <a:srgbClr val="FFFFFF"/>
                </a:solidFill>
                <a:latin typeface="Calibri"/>
                <a:cs typeface="Calibri"/>
              </a:rPr>
              <a:t>Garant </a:t>
            </a:r>
            <a:r>
              <a:rPr sz="898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898" spc="-3" dirty="0">
                <a:solidFill>
                  <a:srgbClr val="FFFFFF"/>
                </a:solidFill>
                <a:latin typeface="Calibri"/>
                <a:cs typeface="Calibri"/>
              </a:rPr>
              <a:t>jeho </a:t>
            </a:r>
            <a:r>
              <a:rPr sz="898" spc="-6" dirty="0">
                <a:solidFill>
                  <a:srgbClr val="FFFFFF"/>
                </a:solidFill>
                <a:latin typeface="Calibri"/>
                <a:cs typeface="Calibri"/>
              </a:rPr>
              <a:t>Focus Group</a:t>
            </a:r>
            <a:r>
              <a:rPr sz="898" spc="-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98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 sz="898"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26041" y="5426941"/>
            <a:ext cx="1759297" cy="1026257"/>
          </a:xfrm>
          <a:custGeom>
            <a:avLst/>
            <a:gdLst/>
            <a:ahLst/>
            <a:cxnLst/>
            <a:rect l="l" t="t" r="r" b="b"/>
            <a:pathLst>
              <a:path w="2743200" h="1600200">
                <a:moveTo>
                  <a:pt x="2743200" y="0"/>
                </a:moveTo>
                <a:lnTo>
                  <a:pt x="0" y="0"/>
                </a:lnTo>
                <a:lnTo>
                  <a:pt x="0" y="1333500"/>
                </a:lnTo>
                <a:lnTo>
                  <a:pt x="4296" y="1381439"/>
                </a:lnTo>
                <a:lnTo>
                  <a:pt x="16685" y="1426560"/>
                </a:lnTo>
                <a:lnTo>
                  <a:pt x="36412" y="1468108"/>
                </a:lnTo>
                <a:lnTo>
                  <a:pt x="62724" y="1505331"/>
                </a:lnTo>
                <a:lnTo>
                  <a:pt x="94868" y="1537475"/>
                </a:lnTo>
                <a:lnTo>
                  <a:pt x="132091" y="1563787"/>
                </a:lnTo>
                <a:lnTo>
                  <a:pt x="173639" y="1583514"/>
                </a:lnTo>
                <a:lnTo>
                  <a:pt x="218760" y="1595903"/>
                </a:lnTo>
                <a:lnTo>
                  <a:pt x="266700" y="1600200"/>
                </a:lnTo>
                <a:lnTo>
                  <a:pt x="2743200" y="1600200"/>
                </a:lnTo>
                <a:lnTo>
                  <a:pt x="2743200" y="0"/>
                </a:lnTo>
                <a:close/>
              </a:path>
            </a:pathLst>
          </a:custGeom>
          <a:solidFill>
            <a:srgbClr val="029676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8"/>
          <p:cNvSpPr/>
          <p:nvPr/>
        </p:nvSpPr>
        <p:spPr>
          <a:xfrm>
            <a:off x="2726041" y="5426941"/>
            <a:ext cx="1759297" cy="1026257"/>
          </a:xfrm>
          <a:custGeom>
            <a:avLst/>
            <a:gdLst/>
            <a:ahLst/>
            <a:cxnLst/>
            <a:rect l="l" t="t" r="r" b="b"/>
            <a:pathLst>
              <a:path w="2743200" h="1600200">
                <a:moveTo>
                  <a:pt x="2743200" y="1600200"/>
                </a:moveTo>
                <a:lnTo>
                  <a:pt x="266700" y="1600200"/>
                </a:lnTo>
                <a:lnTo>
                  <a:pt x="218760" y="1595903"/>
                </a:lnTo>
                <a:lnTo>
                  <a:pt x="173639" y="1583514"/>
                </a:lnTo>
                <a:lnTo>
                  <a:pt x="132091" y="1563787"/>
                </a:lnTo>
                <a:lnTo>
                  <a:pt x="94868" y="1537475"/>
                </a:lnTo>
                <a:lnTo>
                  <a:pt x="62724" y="1505331"/>
                </a:lnTo>
                <a:lnTo>
                  <a:pt x="36412" y="1468108"/>
                </a:lnTo>
                <a:lnTo>
                  <a:pt x="16685" y="1426560"/>
                </a:lnTo>
                <a:lnTo>
                  <a:pt x="4296" y="1381439"/>
                </a:lnTo>
                <a:lnTo>
                  <a:pt x="0" y="1333500"/>
                </a:lnTo>
                <a:lnTo>
                  <a:pt x="0" y="0"/>
                </a:lnTo>
                <a:lnTo>
                  <a:pt x="2743200" y="0"/>
                </a:lnTo>
                <a:lnTo>
                  <a:pt x="2743200" y="16002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9"/>
          <p:cNvSpPr txBox="1"/>
          <p:nvPr/>
        </p:nvSpPr>
        <p:spPr>
          <a:xfrm>
            <a:off x="2938054" y="5986179"/>
            <a:ext cx="1334133" cy="138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45"/>
            <a:r>
              <a:rPr sz="898" spc="-6" dirty="0">
                <a:solidFill>
                  <a:srgbClr val="FFFFFF"/>
                </a:solidFill>
                <a:latin typeface="Calibri"/>
                <a:cs typeface="Calibri"/>
              </a:rPr>
              <a:t>Garant </a:t>
            </a:r>
            <a:r>
              <a:rPr sz="898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898" spc="-3" dirty="0">
                <a:solidFill>
                  <a:srgbClr val="FFFFFF"/>
                </a:solidFill>
                <a:latin typeface="Calibri"/>
                <a:cs typeface="Calibri"/>
              </a:rPr>
              <a:t>jeho </a:t>
            </a:r>
            <a:r>
              <a:rPr sz="898" spc="-6" dirty="0">
                <a:solidFill>
                  <a:srgbClr val="FFFFFF"/>
                </a:solidFill>
                <a:latin typeface="Calibri"/>
                <a:cs typeface="Calibri"/>
              </a:rPr>
              <a:t>Focus Group</a:t>
            </a:r>
            <a:r>
              <a:rPr sz="898" spc="-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98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 sz="898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485338" y="5426941"/>
            <a:ext cx="1759297" cy="1026257"/>
          </a:xfrm>
          <a:custGeom>
            <a:avLst/>
            <a:gdLst/>
            <a:ahLst/>
            <a:cxnLst/>
            <a:rect l="l" t="t" r="r" b="b"/>
            <a:pathLst>
              <a:path w="2743200" h="1600200">
                <a:moveTo>
                  <a:pt x="2743200" y="0"/>
                </a:moveTo>
                <a:lnTo>
                  <a:pt x="0" y="0"/>
                </a:lnTo>
                <a:lnTo>
                  <a:pt x="0" y="1600200"/>
                </a:lnTo>
                <a:lnTo>
                  <a:pt x="2476500" y="1600200"/>
                </a:lnTo>
                <a:lnTo>
                  <a:pt x="2524439" y="1595903"/>
                </a:lnTo>
                <a:lnTo>
                  <a:pt x="2569560" y="1583514"/>
                </a:lnTo>
                <a:lnTo>
                  <a:pt x="2611108" y="1563787"/>
                </a:lnTo>
                <a:lnTo>
                  <a:pt x="2648331" y="1537475"/>
                </a:lnTo>
                <a:lnTo>
                  <a:pt x="2680475" y="1505331"/>
                </a:lnTo>
                <a:lnTo>
                  <a:pt x="2706787" y="1468108"/>
                </a:lnTo>
                <a:lnTo>
                  <a:pt x="2726514" y="1426560"/>
                </a:lnTo>
                <a:lnTo>
                  <a:pt x="2738903" y="1381439"/>
                </a:lnTo>
                <a:lnTo>
                  <a:pt x="2743200" y="1333500"/>
                </a:lnTo>
                <a:lnTo>
                  <a:pt x="2743200" y="0"/>
                </a:lnTo>
                <a:close/>
              </a:path>
            </a:pathLst>
          </a:custGeom>
          <a:solidFill>
            <a:srgbClr val="4AB5C4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1"/>
          <p:cNvSpPr/>
          <p:nvPr/>
        </p:nvSpPr>
        <p:spPr>
          <a:xfrm>
            <a:off x="4485338" y="5426941"/>
            <a:ext cx="1759297" cy="1026257"/>
          </a:xfrm>
          <a:custGeom>
            <a:avLst/>
            <a:gdLst/>
            <a:ahLst/>
            <a:cxnLst/>
            <a:rect l="l" t="t" r="r" b="b"/>
            <a:pathLst>
              <a:path w="2743200" h="1600200">
                <a:moveTo>
                  <a:pt x="2743200" y="0"/>
                </a:moveTo>
                <a:lnTo>
                  <a:pt x="2743200" y="1333500"/>
                </a:lnTo>
                <a:lnTo>
                  <a:pt x="2738903" y="1381439"/>
                </a:lnTo>
                <a:lnTo>
                  <a:pt x="2726514" y="1426560"/>
                </a:lnTo>
                <a:lnTo>
                  <a:pt x="2706787" y="1468108"/>
                </a:lnTo>
                <a:lnTo>
                  <a:pt x="2680475" y="1505331"/>
                </a:lnTo>
                <a:lnTo>
                  <a:pt x="2648331" y="1537475"/>
                </a:lnTo>
                <a:lnTo>
                  <a:pt x="2611108" y="1563787"/>
                </a:lnTo>
                <a:lnTo>
                  <a:pt x="2569560" y="1583514"/>
                </a:lnTo>
                <a:lnTo>
                  <a:pt x="2524439" y="1595903"/>
                </a:lnTo>
                <a:lnTo>
                  <a:pt x="2476500" y="1600200"/>
                </a:lnTo>
                <a:lnTo>
                  <a:pt x="0" y="1600200"/>
                </a:lnTo>
                <a:lnTo>
                  <a:pt x="0" y="0"/>
                </a:lnTo>
                <a:lnTo>
                  <a:pt x="2743200" y="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2"/>
          <p:cNvSpPr txBox="1"/>
          <p:nvPr/>
        </p:nvSpPr>
        <p:spPr>
          <a:xfrm>
            <a:off x="4692463" y="5986179"/>
            <a:ext cx="1343499" cy="138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45"/>
            <a:r>
              <a:rPr sz="898" spc="-6" dirty="0">
                <a:solidFill>
                  <a:srgbClr val="FFFFFF"/>
                </a:solidFill>
                <a:latin typeface="Calibri"/>
                <a:cs typeface="Calibri"/>
              </a:rPr>
              <a:t>Garant </a:t>
            </a:r>
            <a:r>
              <a:rPr sz="898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898" spc="-3" dirty="0">
                <a:solidFill>
                  <a:srgbClr val="FFFFFF"/>
                </a:solidFill>
                <a:latin typeface="Calibri"/>
                <a:cs typeface="Calibri"/>
              </a:rPr>
              <a:t>jeho </a:t>
            </a:r>
            <a:r>
              <a:rPr sz="898" spc="-6" dirty="0">
                <a:solidFill>
                  <a:srgbClr val="FFFFFF"/>
                </a:solidFill>
                <a:latin typeface="Calibri"/>
                <a:cs typeface="Calibri"/>
              </a:rPr>
              <a:t>Focus Group</a:t>
            </a:r>
            <a:r>
              <a:rPr sz="898" spc="-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98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endParaRPr sz="898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957549" y="5170869"/>
            <a:ext cx="1055578" cy="513128"/>
          </a:xfrm>
          <a:custGeom>
            <a:avLst/>
            <a:gdLst/>
            <a:ahLst/>
            <a:cxnLst/>
            <a:rect l="l" t="t" r="r" b="b"/>
            <a:pathLst>
              <a:path w="1645920" h="800100">
                <a:moveTo>
                  <a:pt x="1512570" y="0"/>
                </a:moveTo>
                <a:lnTo>
                  <a:pt x="133350" y="0"/>
                </a:lnTo>
                <a:lnTo>
                  <a:pt x="91201" y="6798"/>
                </a:lnTo>
                <a:lnTo>
                  <a:pt x="54595" y="25728"/>
                </a:lnTo>
                <a:lnTo>
                  <a:pt x="25728" y="54595"/>
                </a:lnTo>
                <a:lnTo>
                  <a:pt x="6798" y="91201"/>
                </a:lnTo>
                <a:lnTo>
                  <a:pt x="0" y="133350"/>
                </a:lnTo>
                <a:lnTo>
                  <a:pt x="0" y="666737"/>
                </a:lnTo>
                <a:lnTo>
                  <a:pt x="6798" y="708892"/>
                </a:lnTo>
                <a:lnTo>
                  <a:pt x="25728" y="745502"/>
                </a:lnTo>
                <a:lnTo>
                  <a:pt x="54595" y="774370"/>
                </a:lnTo>
                <a:lnTo>
                  <a:pt x="91201" y="793301"/>
                </a:lnTo>
                <a:lnTo>
                  <a:pt x="133350" y="800100"/>
                </a:lnTo>
                <a:lnTo>
                  <a:pt x="1512570" y="800100"/>
                </a:lnTo>
                <a:lnTo>
                  <a:pt x="1554718" y="793301"/>
                </a:lnTo>
                <a:lnTo>
                  <a:pt x="1591324" y="774370"/>
                </a:lnTo>
                <a:lnTo>
                  <a:pt x="1620191" y="745502"/>
                </a:lnTo>
                <a:lnTo>
                  <a:pt x="1639121" y="708892"/>
                </a:lnTo>
                <a:lnTo>
                  <a:pt x="1645920" y="666737"/>
                </a:lnTo>
                <a:lnTo>
                  <a:pt x="1645920" y="133350"/>
                </a:lnTo>
                <a:lnTo>
                  <a:pt x="1639121" y="91201"/>
                </a:lnTo>
                <a:lnTo>
                  <a:pt x="1620191" y="54595"/>
                </a:lnTo>
                <a:lnTo>
                  <a:pt x="1591324" y="25728"/>
                </a:lnTo>
                <a:lnTo>
                  <a:pt x="1554718" y="6798"/>
                </a:lnTo>
                <a:lnTo>
                  <a:pt x="1512570" y="0"/>
                </a:lnTo>
                <a:close/>
              </a:path>
            </a:pathLst>
          </a:custGeom>
          <a:solidFill>
            <a:srgbClr val="DAE6CD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4"/>
          <p:cNvSpPr/>
          <p:nvPr/>
        </p:nvSpPr>
        <p:spPr>
          <a:xfrm>
            <a:off x="3957549" y="5170869"/>
            <a:ext cx="1055578" cy="513128"/>
          </a:xfrm>
          <a:custGeom>
            <a:avLst/>
            <a:gdLst/>
            <a:ahLst/>
            <a:cxnLst/>
            <a:rect l="l" t="t" r="r" b="b"/>
            <a:pathLst>
              <a:path w="1645920" h="800100">
                <a:moveTo>
                  <a:pt x="0" y="133350"/>
                </a:moveTo>
                <a:lnTo>
                  <a:pt x="6798" y="91201"/>
                </a:lnTo>
                <a:lnTo>
                  <a:pt x="25728" y="54595"/>
                </a:lnTo>
                <a:lnTo>
                  <a:pt x="54595" y="25728"/>
                </a:lnTo>
                <a:lnTo>
                  <a:pt x="91201" y="6798"/>
                </a:lnTo>
                <a:lnTo>
                  <a:pt x="133350" y="0"/>
                </a:lnTo>
                <a:lnTo>
                  <a:pt x="1512570" y="0"/>
                </a:lnTo>
                <a:lnTo>
                  <a:pt x="1554718" y="6798"/>
                </a:lnTo>
                <a:lnTo>
                  <a:pt x="1591324" y="25728"/>
                </a:lnTo>
                <a:lnTo>
                  <a:pt x="1620191" y="54595"/>
                </a:lnTo>
                <a:lnTo>
                  <a:pt x="1639121" y="91201"/>
                </a:lnTo>
                <a:lnTo>
                  <a:pt x="1645920" y="133350"/>
                </a:lnTo>
                <a:lnTo>
                  <a:pt x="1645920" y="666737"/>
                </a:lnTo>
                <a:lnTo>
                  <a:pt x="1639121" y="708892"/>
                </a:lnTo>
                <a:lnTo>
                  <a:pt x="1620191" y="745502"/>
                </a:lnTo>
                <a:lnTo>
                  <a:pt x="1591324" y="774370"/>
                </a:lnTo>
                <a:lnTo>
                  <a:pt x="1554718" y="793301"/>
                </a:lnTo>
                <a:lnTo>
                  <a:pt x="1512570" y="800100"/>
                </a:lnTo>
                <a:lnTo>
                  <a:pt x="133350" y="800100"/>
                </a:lnTo>
                <a:lnTo>
                  <a:pt x="91201" y="793301"/>
                </a:lnTo>
                <a:lnTo>
                  <a:pt x="54595" y="774370"/>
                </a:lnTo>
                <a:lnTo>
                  <a:pt x="25728" y="745502"/>
                </a:lnTo>
                <a:lnTo>
                  <a:pt x="6798" y="708892"/>
                </a:lnTo>
                <a:lnTo>
                  <a:pt x="0" y="666737"/>
                </a:lnTo>
                <a:lnTo>
                  <a:pt x="0" y="13335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5"/>
          <p:cNvSpPr txBox="1"/>
          <p:nvPr/>
        </p:nvSpPr>
        <p:spPr>
          <a:xfrm>
            <a:off x="4130754" y="5233183"/>
            <a:ext cx="707791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45" marR="3258" indent="1222" algn="ctr">
              <a:lnSpc>
                <a:spcPts val="988"/>
              </a:lnSpc>
            </a:pPr>
            <a:r>
              <a:rPr sz="898" spc="-6" dirty="0">
                <a:latin typeface="Calibri"/>
                <a:cs typeface="Calibri"/>
              </a:rPr>
              <a:t>Předseda  </a:t>
            </a:r>
            <a:r>
              <a:rPr sz="898" dirty="0">
                <a:latin typeface="Calibri"/>
                <a:cs typeface="Calibri"/>
              </a:rPr>
              <a:t>i</a:t>
            </a:r>
            <a:r>
              <a:rPr sz="898" spc="-6" dirty="0">
                <a:latin typeface="Calibri"/>
                <a:cs typeface="Calibri"/>
              </a:rPr>
              <a:t>mp</a:t>
            </a:r>
            <a:r>
              <a:rPr sz="898" dirty="0">
                <a:latin typeface="Calibri"/>
                <a:cs typeface="Calibri"/>
              </a:rPr>
              <a:t>l</a:t>
            </a:r>
            <a:r>
              <a:rPr sz="898" spc="-3" dirty="0">
                <a:latin typeface="Calibri"/>
                <a:cs typeface="Calibri"/>
              </a:rPr>
              <a:t>e</a:t>
            </a:r>
            <a:r>
              <a:rPr sz="898" spc="-6" dirty="0">
                <a:latin typeface="Calibri"/>
                <a:cs typeface="Calibri"/>
              </a:rPr>
              <a:t>m</a:t>
            </a:r>
            <a:r>
              <a:rPr sz="898" spc="-3" dirty="0">
                <a:latin typeface="Calibri"/>
                <a:cs typeface="Calibri"/>
              </a:rPr>
              <a:t>e</a:t>
            </a:r>
            <a:r>
              <a:rPr sz="898" spc="-13" dirty="0">
                <a:latin typeface="Calibri"/>
                <a:cs typeface="Calibri"/>
              </a:rPr>
              <a:t>n</a:t>
            </a:r>
            <a:r>
              <a:rPr sz="898" spc="-10" dirty="0">
                <a:latin typeface="Calibri"/>
                <a:cs typeface="Calibri"/>
              </a:rPr>
              <a:t>t</a:t>
            </a:r>
            <a:r>
              <a:rPr sz="898" spc="-3" dirty="0">
                <a:latin typeface="Calibri"/>
                <a:cs typeface="Calibri"/>
              </a:rPr>
              <a:t>a</a:t>
            </a:r>
            <a:r>
              <a:rPr sz="898" spc="-6" dirty="0">
                <a:latin typeface="Calibri"/>
                <a:cs typeface="Calibri"/>
              </a:rPr>
              <a:t>ční  komise</a:t>
            </a:r>
            <a:endParaRPr sz="898" dirty="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846260" y="4924567"/>
            <a:ext cx="464259" cy="349009"/>
          </a:xfrm>
          <a:custGeom>
            <a:avLst/>
            <a:gdLst/>
            <a:ahLst/>
            <a:cxnLst/>
            <a:rect l="l" t="t" r="r" b="b"/>
            <a:pathLst>
              <a:path w="723900" h="544195">
                <a:moveTo>
                  <a:pt x="633222" y="0"/>
                </a:moveTo>
                <a:lnTo>
                  <a:pt x="90678" y="0"/>
                </a:lnTo>
                <a:lnTo>
                  <a:pt x="55383" y="7126"/>
                </a:lnTo>
                <a:lnTo>
                  <a:pt x="26560" y="26560"/>
                </a:lnTo>
                <a:lnTo>
                  <a:pt x="7126" y="55383"/>
                </a:lnTo>
                <a:lnTo>
                  <a:pt x="0" y="90678"/>
                </a:lnTo>
                <a:lnTo>
                  <a:pt x="0" y="453390"/>
                </a:lnTo>
                <a:lnTo>
                  <a:pt x="7126" y="488684"/>
                </a:lnTo>
                <a:lnTo>
                  <a:pt x="26560" y="517507"/>
                </a:lnTo>
                <a:lnTo>
                  <a:pt x="55383" y="536941"/>
                </a:lnTo>
                <a:lnTo>
                  <a:pt x="90678" y="544068"/>
                </a:lnTo>
                <a:lnTo>
                  <a:pt x="633222" y="544068"/>
                </a:lnTo>
                <a:lnTo>
                  <a:pt x="668516" y="536941"/>
                </a:lnTo>
                <a:lnTo>
                  <a:pt x="697339" y="517507"/>
                </a:lnTo>
                <a:lnTo>
                  <a:pt x="716773" y="488684"/>
                </a:lnTo>
                <a:lnTo>
                  <a:pt x="723900" y="453390"/>
                </a:lnTo>
                <a:lnTo>
                  <a:pt x="723900" y="90678"/>
                </a:lnTo>
                <a:lnTo>
                  <a:pt x="716773" y="55383"/>
                </a:lnTo>
                <a:lnTo>
                  <a:pt x="697339" y="26560"/>
                </a:lnTo>
                <a:lnTo>
                  <a:pt x="668516" y="7126"/>
                </a:lnTo>
                <a:lnTo>
                  <a:pt x="633222" y="0"/>
                </a:lnTo>
                <a:close/>
              </a:path>
            </a:pathLst>
          </a:custGeom>
          <a:solidFill>
            <a:srgbClr val="549E3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7"/>
          <p:cNvSpPr/>
          <p:nvPr/>
        </p:nvSpPr>
        <p:spPr>
          <a:xfrm>
            <a:off x="2846260" y="4924567"/>
            <a:ext cx="464259" cy="349009"/>
          </a:xfrm>
          <a:custGeom>
            <a:avLst/>
            <a:gdLst/>
            <a:ahLst/>
            <a:cxnLst/>
            <a:rect l="l" t="t" r="r" b="b"/>
            <a:pathLst>
              <a:path w="723900" h="544195">
                <a:moveTo>
                  <a:pt x="0" y="90678"/>
                </a:moveTo>
                <a:lnTo>
                  <a:pt x="7126" y="55383"/>
                </a:lnTo>
                <a:lnTo>
                  <a:pt x="26560" y="26560"/>
                </a:lnTo>
                <a:lnTo>
                  <a:pt x="55383" y="7126"/>
                </a:lnTo>
                <a:lnTo>
                  <a:pt x="90678" y="0"/>
                </a:lnTo>
                <a:lnTo>
                  <a:pt x="633222" y="0"/>
                </a:lnTo>
                <a:lnTo>
                  <a:pt x="668516" y="7126"/>
                </a:lnTo>
                <a:lnTo>
                  <a:pt x="697339" y="26560"/>
                </a:lnTo>
                <a:lnTo>
                  <a:pt x="716773" y="55383"/>
                </a:lnTo>
                <a:lnTo>
                  <a:pt x="723900" y="90678"/>
                </a:lnTo>
                <a:lnTo>
                  <a:pt x="723900" y="453390"/>
                </a:lnTo>
                <a:lnTo>
                  <a:pt x="716773" y="488684"/>
                </a:lnTo>
                <a:lnTo>
                  <a:pt x="697339" y="517507"/>
                </a:lnTo>
                <a:lnTo>
                  <a:pt x="668516" y="536941"/>
                </a:lnTo>
                <a:lnTo>
                  <a:pt x="633222" y="544068"/>
                </a:lnTo>
                <a:lnTo>
                  <a:pt x="90678" y="544068"/>
                </a:lnTo>
                <a:lnTo>
                  <a:pt x="55383" y="536941"/>
                </a:lnTo>
                <a:lnTo>
                  <a:pt x="26560" y="517507"/>
                </a:lnTo>
                <a:lnTo>
                  <a:pt x="7126" y="488684"/>
                </a:lnTo>
                <a:lnTo>
                  <a:pt x="0" y="453390"/>
                </a:lnTo>
                <a:lnTo>
                  <a:pt x="0" y="90678"/>
                </a:lnTo>
                <a:close/>
              </a:path>
            </a:pathLst>
          </a:custGeom>
          <a:ln w="25908">
            <a:solidFill>
              <a:srgbClr val="3B7327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8"/>
          <p:cNvSpPr txBox="1"/>
          <p:nvPr/>
        </p:nvSpPr>
        <p:spPr>
          <a:xfrm>
            <a:off x="2920705" y="4962520"/>
            <a:ext cx="191812" cy="238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45" marR="3258">
              <a:lnSpc>
                <a:spcPct val="110000"/>
              </a:lnSpc>
            </a:pP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álý  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člen</a:t>
            </a:r>
            <a:endParaRPr sz="705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062973" y="4961706"/>
            <a:ext cx="477291" cy="311949"/>
          </a:xfrm>
          <a:custGeom>
            <a:avLst/>
            <a:gdLst/>
            <a:ahLst/>
            <a:cxnLst/>
            <a:rect l="l" t="t" r="r" b="b"/>
            <a:pathLst>
              <a:path w="744220" h="486409">
                <a:moveTo>
                  <a:pt x="662686" y="0"/>
                </a:moveTo>
                <a:lnTo>
                  <a:pt x="81026" y="0"/>
                </a:lnTo>
                <a:lnTo>
                  <a:pt x="49484" y="6366"/>
                </a:lnTo>
                <a:lnTo>
                  <a:pt x="23729" y="23729"/>
                </a:lnTo>
                <a:lnTo>
                  <a:pt x="6366" y="49484"/>
                </a:lnTo>
                <a:lnTo>
                  <a:pt x="0" y="81026"/>
                </a:lnTo>
                <a:lnTo>
                  <a:pt x="0" y="405130"/>
                </a:lnTo>
                <a:lnTo>
                  <a:pt x="6366" y="436665"/>
                </a:lnTo>
                <a:lnTo>
                  <a:pt x="23729" y="462421"/>
                </a:lnTo>
                <a:lnTo>
                  <a:pt x="49484" y="479787"/>
                </a:lnTo>
                <a:lnTo>
                  <a:pt x="81026" y="486156"/>
                </a:lnTo>
                <a:lnTo>
                  <a:pt x="662686" y="486156"/>
                </a:lnTo>
                <a:lnTo>
                  <a:pt x="694227" y="479787"/>
                </a:lnTo>
                <a:lnTo>
                  <a:pt x="719982" y="462421"/>
                </a:lnTo>
                <a:lnTo>
                  <a:pt x="737345" y="436665"/>
                </a:lnTo>
                <a:lnTo>
                  <a:pt x="743712" y="405130"/>
                </a:lnTo>
                <a:lnTo>
                  <a:pt x="743712" y="81026"/>
                </a:lnTo>
                <a:lnTo>
                  <a:pt x="737345" y="49484"/>
                </a:lnTo>
                <a:lnTo>
                  <a:pt x="719982" y="23729"/>
                </a:lnTo>
                <a:lnTo>
                  <a:pt x="694227" y="6366"/>
                </a:lnTo>
                <a:lnTo>
                  <a:pt x="662686" y="0"/>
                </a:lnTo>
                <a:close/>
              </a:path>
            </a:pathLst>
          </a:custGeom>
          <a:solidFill>
            <a:srgbClr val="549E3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30"/>
          <p:cNvSpPr/>
          <p:nvPr/>
        </p:nvSpPr>
        <p:spPr>
          <a:xfrm>
            <a:off x="5062973" y="4961706"/>
            <a:ext cx="477291" cy="311949"/>
          </a:xfrm>
          <a:custGeom>
            <a:avLst/>
            <a:gdLst/>
            <a:ahLst/>
            <a:cxnLst/>
            <a:rect l="l" t="t" r="r" b="b"/>
            <a:pathLst>
              <a:path w="744220" h="486409">
                <a:moveTo>
                  <a:pt x="0" y="81026"/>
                </a:moveTo>
                <a:lnTo>
                  <a:pt x="6366" y="49484"/>
                </a:lnTo>
                <a:lnTo>
                  <a:pt x="23729" y="23729"/>
                </a:lnTo>
                <a:lnTo>
                  <a:pt x="49484" y="6366"/>
                </a:lnTo>
                <a:lnTo>
                  <a:pt x="81026" y="0"/>
                </a:lnTo>
                <a:lnTo>
                  <a:pt x="662686" y="0"/>
                </a:lnTo>
                <a:lnTo>
                  <a:pt x="694227" y="6366"/>
                </a:lnTo>
                <a:lnTo>
                  <a:pt x="719982" y="23729"/>
                </a:lnTo>
                <a:lnTo>
                  <a:pt x="737345" y="49484"/>
                </a:lnTo>
                <a:lnTo>
                  <a:pt x="743712" y="81026"/>
                </a:lnTo>
                <a:lnTo>
                  <a:pt x="743712" y="405130"/>
                </a:lnTo>
                <a:lnTo>
                  <a:pt x="737345" y="436665"/>
                </a:lnTo>
                <a:lnTo>
                  <a:pt x="719982" y="462421"/>
                </a:lnTo>
                <a:lnTo>
                  <a:pt x="694227" y="479787"/>
                </a:lnTo>
                <a:lnTo>
                  <a:pt x="662686" y="486156"/>
                </a:lnTo>
                <a:lnTo>
                  <a:pt x="81026" y="486156"/>
                </a:lnTo>
                <a:lnTo>
                  <a:pt x="49484" y="479787"/>
                </a:lnTo>
                <a:lnTo>
                  <a:pt x="23729" y="462421"/>
                </a:lnTo>
                <a:lnTo>
                  <a:pt x="6366" y="436665"/>
                </a:lnTo>
                <a:lnTo>
                  <a:pt x="0" y="405130"/>
                </a:lnTo>
                <a:lnTo>
                  <a:pt x="0" y="81026"/>
                </a:lnTo>
                <a:close/>
              </a:path>
            </a:pathLst>
          </a:custGeom>
          <a:ln w="25908">
            <a:solidFill>
              <a:srgbClr val="3B7327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1"/>
          <p:cNvSpPr txBox="1"/>
          <p:nvPr/>
        </p:nvSpPr>
        <p:spPr>
          <a:xfrm>
            <a:off x="5139374" y="4998674"/>
            <a:ext cx="322945" cy="236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925" marR="3258" indent="-78187">
              <a:lnSpc>
                <a:spcPct val="109100"/>
              </a:lnSpc>
            </a:pPr>
            <a:r>
              <a:rPr sz="705" spc="3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705" spc="-10" dirty="0">
                <a:solidFill>
                  <a:srgbClr val="FFFFFF"/>
                </a:solidFill>
                <a:latin typeface="Calibri"/>
                <a:cs typeface="Calibri"/>
              </a:rPr>
              <a:t>č</a:t>
            </a: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ý  člen</a:t>
            </a:r>
            <a:endParaRPr sz="705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845283" y="5578439"/>
            <a:ext cx="494802" cy="355117"/>
          </a:xfrm>
          <a:custGeom>
            <a:avLst/>
            <a:gdLst/>
            <a:ahLst/>
            <a:cxnLst/>
            <a:rect l="l" t="t" r="r" b="b"/>
            <a:pathLst>
              <a:path w="771525" h="553720">
                <a:moveTo>
                  <a:pt x="678942" y="0"/>
                </a:moveTo>
                <a:lnTo>
                  <a:pt x="92202" y="0"/>
                </a:lnTo>
                <a:lnTo>
                  <a:pt x="56310" y="7244"/>
                </a:lnTo>
                <a:lnTo>
                  <a:pt x="27003" y="27003"/>
                </a:lnTo>
                <a:lnTo>
                  <a:pt x="7244" y="56310"/>
                </a:lnTo>
                <a:lnTo>
                  <a:pt x="0" y="92202"/>
                </a:lnTo>
                <a:lnTo>
                  <a:pt x="0" y="461010"/>
                </a:lnTo>
                <a:lnTo>
                  <a:pt x="7244" y="496896"/>
                </a:lnTo>
                <a:lnTo>
                  <a:pt x="27003" y="526203"/>
                </a:lnTo>
                <a:lnTo>
                  <a:pt x="56310" y="545965"/>
                </a:lnTo>
                <a:lnTo>
                  <a:pt x="92202" y="553212"/>
                </a:lnTo>
                <a:lnTo>
                  <a:pt x="678942" y="553212"/>
                </a:lnTo>
                <a:lnTo>
                  <a:pt x="714833" y="545965"/>
                </a:lnTo>
                <a:lnTo>
                  <a:pt x="744140" y="526203"/>
                </a:lnTo>
                <a:lnTo>
                  <a:pt x="763899" y="496896"/>
                </a:lnTo>
                <a:lnTo>
                  <a:pt x="771144" y="461010"/>
                </a:lnTo>
                <a:lnTo>
                  <a:pt x="771144" y="92202"/>
                </a:lnTo>
                <a:lnTo>
                  <a:pt x="763899" y="56310"/>
                </a:lnTo>
                <a:lnTo>
                  <a:pt x="744140" y="27003"/>
                </a:lnTo>
                <a:lnTo>
                  <a:pt x="714833" y="7244"/>
                </a:lnTo>
                <a:lnTo>
                  <a:pt x="678942" y="0"/>
                </a:lnTo>
                <a:close/>
              </a:path>
            </a:pathLst>
          </a:custGeom>
          <a:solidFill>
            <a:srgbClr val="549E3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3"/>
          <p:cNvSpPr/>
          <p:nvPr/>
        </p:nvSpPr>
        <p:spPr>
          <a:xfrm>
            <a:off x="2845283" y="5578439"/>
            <a:ext cx="494802" cy="355117"/>
          </a:xfrm>
          <a:custGeom>
            <a:avLst/>
            <a:gdLst/>
            <a:ahLst/>
            <a:cxnLst/>
            <a:rect l="l" t="t" r="r" b="b"/>
            <a:pathLst>
              <a:path w="771525" h="553720">
                <a:moveTo>
                  <a:pt x="0" y="92202"/>
                </a:moveTo>
                <a:lnTo>
                  <a:pt x="7244" y="56310"/>
                </a:lnTo>
                <a:lnTo>
                  <a:pt x="27003" y="27003"/>
                </a:lnTo>
                <a:lnTo>
                  <a:pt x="56310" y="7244"/>
                </a:lnTo>
                <a:lnTo>
                  <a:pt x="92202" y="0"/>
                </a:lnTo>
                <a:lnTo>
                  <a:pt x="678942" y="0"/>
                </a:lnTo>
                <a:lnTo>
                  <a:pt x="714833" y="7244"/>
                </a:lnTo>
                <a:lnTo>
                  <a:pt x="744140" y="27003"/>
                </a:lnTo>
                <a:lnTo>
                  <a:pt x="763899" y="56310"/>
                </a:lnTo>
                <a:lnTo>
                  <a:pt x="771144" y="92202"/>
                </a:lnTo>
                <a:lnTo>
                  <a:pt x="771144" y="461010"/>
                </a:lnTo>
                <a:lnTo>
                  <a:pt x="763899" y="496896"/>
                </a:lnTo>
                <a:lnTo>
                  <a:pt x="744140" y="526203"/>
                </a:lnTo>
                <a:lnTo>
                  <a:pt x="714833" y="545965"/>
                </a:lnTo>
                <a:lnTo>
                  <a:pt x="678942" y="553212"/>
                </a:lnTo>
                <a:lnTo>
                  <a:pt x="92202" y="553212"/>
                </a:lnTo>
                <a:lnTo>
                  <a:pt x="56310" y="545965"/>
                </a:lnTo>
                <a:lnTo>
                  <a:pt x="27003" y="526203"/>
                </a:lnTo>
                <a:lnTo>
                  <a:pt x="7244" y="496896"/>
                </a:lnTo>
                <a:lnTo>
                  <a:pt x="0" y="461010"/>
                </a:lnTo>
                <a:lnTo>
                  <a:pt x="0" y="92202"/>
                </a:lnTo>
                <a:close/>
              </a:path>
            </a:pathLst>
          </a:custGeom>
          <a:ln w="25908">
            <a:solidFill>
              <a:srgbClr val="3B7327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4" name="object 34"/>
          <p:cNvSpPr txBox="1"/>
          <p:nvPr/>
        </p:nvSpPr>
        <p:spPr>
          <a:xfrm>
            <a:off x="2995964" y="5616392"/>
            <a:ext cx="191812" cy="238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68" marR="3258" indent="-13031">
              <a:lnSpc>
                <a:spcPct val="110000"/>
              </a:lnSpc>
            </a:pP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álý  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člen</a:t>
            </a:r>
            <a:endParaRPr sz="705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450285" y="4924567"/>
            <a:ext cx="477291" cy="349009"/>
          </a:xfrm>
          <a:custGeom>
            <a:avLst/>
            <a:gdLst/>
            <a:ahLst/>
            <a:cxnLst/>
            <a:rect l="l" t="t" r="r" b="b"/>
            <a:pathLst>
              <a:path w="744219" h="544195">
                <a:moveTo>
                  <a:pt x="653034" y="0"/>
                </a:moveTo>
                <a:lnTo>
                  <a:pt x="90678" y="0"/>
                </a:lnTo>
                <a:lnTo>
                  <a:pt x="55383" y="7126"/>
                </a:lnTo>
                <a:lnTo>
                  <a:pt x="26560" y="26560"/>
                </a:lnTo>
                <a:lnTo>
                  <a:pt x="7126" y="55383"/>
                </a:lnTo>
                <a:lnTo>
                  <a:pt x="0" y="90678"/>
                </a:lnTo>
                <a:lnTo>
                  <a:pt x="0" y="453390"/>
                </a:lnTo>
                <a:lnTo>
                  <a:pt x="7126" y="488684"/>
                </a:lnTo>
                <a:lnTo>
                  <a:pt x="26560" y="517507"/>
                </a:lnTo>
                <a:lnTo>
                  <a:pt x="55383" y="536941"/>
                </a:lnTo>
                <a:lnTo>
                  <a:pt x="90678" y="544068"/>
                </a:lnTo>
                <a:lnTo>
                  <a:pt x="653034" y="544068"/>
                </a:lnTo>
                <a:lnTo>
                  <a:pt x="688328" y="536941"/>
                </a:lnTo>
                <a:lnTo>
                  <a:pt x="717151" y="517507"/>
                </a:lnTo>
                <a:lnTo>
                  <a:pt x="736585" y="488684"/>
                </a:lnTo>
                <a:lnTo>
                  <a:pt x="743712" y="453390"/>
                </a:lnTo>
                <a:lnTo>
                  <a:pt x="743712" y="90678"/>
                </a:lnTo>
                <a:lnTo>
                  <a:pt x="736585" y="55383"/>
                </a:lnTo>
                <a:lnTo>
                  <a:pt x="717151" y="26560"/>
                </a:lnTo>
                <a:lnTo>
                  <a:pt x="688328" y="7126"/>
                </a:lnTo>
                <a:lnTo>
                  <a:pt x="653034" y="0"/>
                </a:lnTo>
                <a:close/>
              </a:path>
            </a:pathLst>
          </a:custGeom>
          <a:solidFill>
            <a:srgbClr val="549E3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6"/>
          <p:cNvSpPr/>
          <p:nvPr/>
        </p:nvSpPr>
        <p:spPr>
          <a:xfrm>
            <a:off x="3450285" y="4924567"/>
            <a:ext cx="477291" cy="349009"/>
          </a:xfrm>
          <a:custGeom>
            <a:avLst/>
            <a:gdLst/>
            <a:ahLst/>
            <a:cxnLst/>
            <a:rect l="l" t="t" r="r" b="b"/>
            <a:pathLst>
              <a:path w="744219" h="544195">
                <a:moveTo>
                  <a:pt x="0" y="90678"/>
                </a:moveTo>
                <a:lnTo>
                  <a:pt x="7126" y="55383"/>
                </a:lnTo>
                <a:lnTo>
                  <a:pt x="26560" y="26560"/>
                </a:lnTo>
                <a:lnTo>
                  <a:pt x="55383" y="7126"/>
                </a:lnTo>
                <a:lnTo>
                  <a:pt x="90678" y="0"/>
                </a:lnTo>
                <a:lnTo>
                  <a:pt x="653034" y="0"/>
                </a:lnTo>
                <a:lnTo>
                  <a:pt x="688328" y="7126"/>
                </a:lnTo>
                <a:lnTo>
                  <a:pt x="717151" y="26560"/>
                </a:lnTo>
                <a:lnTo>
                  <a:pt x="736585" y="55383"/>
                </a:lnTo>
                <a:lnTo>
                  <a:pt x="743712" y="90678"/>
                </a:lnTo>
                <a:lnTo>
                  <a:pt x="743712" y="453390"/>
                </a:lnTo>
                <a:lnTo>
                  <a:pt x="736585" y="488684"/>
                </a:lnTo>
                <a:lnTo>
                  <a:pt x="717151" y="517507"/>
                </a:lnTo>
                <a:lnTo>
                  <a:pt x="688328" y="536941"/>
                </a:lnTo>
                <a:lnTo>
                  <a:pt x="653034" y="544068"/>
                </a:lnTo>
                <a:lnTo>
                  <a:pt x="90678" y="544068"/>
                </a:lnTo>
                <a:lnTo>
                  <a:pt x="55383" y="536941"/>
                </a:lnTo>
                <a:lnTo>
                  <a:pt x="26560" y="517507"/>
                </a:lnTo>
                <a:lnTo>
                  <a:pt x="7126" y="488684"/>
                </a:lnTo>
                <a:lnTo>
                  <a:pt x="0" y="453390"/>
                </a:lnTo>
                <a:lnTo>
                  <a:pt x="0" y="90678"/>
                </a:lnTo>
                <a:close/>
              </a:path>
            </a:pathLst>
          </a:custGeom>
          <a:ln w="25907">
            <a:solidFill>
              <a:srgbClr val="3B7327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7" name="object 37"/>
          <p:cNvSpPr txBox="1"/>
          <p:nvPr/>
        </p:nvSpPr>
        <p:spPr>
          <a:xfrm>
            <a:off x="3526685" y="4962520"/>
            <a:ext cx="322945" cy="238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925" marR="3258" indent="-78187">
              <a:lnSpc>
                <a:spcPct val="110000"/>
              </a:lnSpc>
            </a:pPr>
            <a:r>
              <a:rPr sz="705" spc="3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705" spc="-10" dirty="0">
                <a:solidFill>
                  <a:srgbClr val="FFFFFF"/>
                </a:solidFill>
                <a:latin typeface="Calibri"/>
                <a:cs typeface="Calibri"/>
              </a:rPr>
              <a:t>č</a:t>
            </a: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ý  člen</a:t>
            </a:r>
            <a:endParaRPr sz="705" dirty="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094250" y="5559868"/>
            <a:ext cx="482178" cy="317651"/>
          </a:xfrm>
          <a:custGeom>
            <a:avLst/>
            <a:gdLst/>
            <a:ahLst/>
            <a:cxnLst/>
            <a:rect l="l" t="t" r="r" b="b"/>
            <a:pathLst>
              <a:path w="751839" h="495300">
                <a:moveTo>
                  <a:pt x="668782" y="0"/>
                </a:moveTo>
                <a:lnTo>
                  <a:pt x="82550" y="0"/>
                </a:lnTo>
                <a:lnTo>
                  <a:pt x="50417" y="6486"/>
                </a:lnTo>
                <a:lnTo>
                  <a:pt x="24177" y="24177"/>
                </a:lnTo>
                <a:lnTo>
                  <a:pt x="6486" y="50417"/>
                </a:lnTo>
                <a:lnTo>
                  <a:pt x="0" y="82550"/>
                </a:lnTo>
                <a:lnTo>
                  <a:pt x="0" y="412750"/>
                </a:lnTo>
                <a:lnTo>
                  <a:pt x="6486" y="444882"/>
                </a:lnTo>
                <a:lnTo>
                  <a:pt x="24177" y="471122"/>
                </a:lnTo>
                <a:lnTo>
                  <a:pt x="50417" y="488813"/>
                </a:lnTo>
                <a:lnTo>
                  <a:pt x="82550" y="495300"/>
                </a:lnTo>
                <a:lnTo>
                  <a:pt x="668782" y="495300"/>
                </a:lnTo>
                <a:lnTo>
                  <a:pt x="700914" y="488813"/>
                </a:lnTo>
                <a:lnTo>
                  <a:pt x="727154" y="471122"/>
                </a:lnTo>
                <a:lnTo>
                  <a:pt x="744845" y="444882"/>
                </a:lnTo>
                <a:lnTo>
                  <a:pt x="751332" y="412750"/>
                </a:lnTo>
                <a:lnTo>
                  <a:pt x="751332" y="82550"/>
                </a:lnTo>
                <a:lnTo>
                  <a:pt x="744845" y="50417"/>
                </a:lnTo>
                <a:lnTo>
                  <a:pt x="727154" y="24177"/>
                </a:lnTo>
                <a:lnTo>
                  <a:pt x="700914" y="6486"/>
                </a:lnTo>
                <a:lnTo>
                  <a:pt x="668782" y="0"/>
                </a:lnTo>
                <a:close/>
              </a:path>
            </a:pathLst>
          </a:custGeom>
          <a:solidFill>
            <a:srgbClr val="549E3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9"/>
          <p:cNvSpPr/>
          <p:nvPr/>
        </p:nvSpPr>
        <p:spPr>
          <a:xfrm>
            <a:off x="5094250" y="5559868"/>
            <a:ext cx="482178" cy="317651"/>
          </a:xfrm>
          <a:custGeom>
            <a:avLst/>
            <a:gdLst/>
            <a:ahLst/>
            <a:cxnLst/>
            <a:rect l="l" t="t" r="r" b="b"/>
            <a:pathLst>
              <a:path w="751839" h="495300">
                <a:moveTo>
                  <a:pt x="0" y="82550"/>
                </a:moveTo>
                <a:lnTo>
                  <a:pt x="6486" y="50417"/>
                </a:lnTo>
                <a:lnTo>
                  <a:pt x="24177" y="24177"/>
                </a:lnTo>
                <a:lnTo>
                  <a:pt x="50417" y="6486"/>
                </a:lnTo>
                <a:lnTo>
                  <a:pt x="82550" y="0"/>
                </a:lnTo>
                <a:lnTo>
                  <a:pt x="668782" y="0"/>
                </a:lnTo>
                <a:lnTo>
                  <a:pt x="700914" y="6486"/>
                </a:lnTo>
                <a:lnTo>
                  <a:pt x="727154" y="24177"/>
                </a:lnTo>
                <a:lnTo>
                  <a:pt x="744845" y="50417"/>
                </a:lnTo>
                <a:lnTo>
                  <a:pt x="751332" y="82550"/>
                </a:lnTo>
                <a:lnTo>
                  <a:pt x="751332" y="412750"/>
                </a:lnTo>
                <a:lnTo>
                  <a:pt x="744845" y="444882"/>
                </a:lnTo>
                <a:lnTo>
                  <a:pt x="727154" y="471122"/>
                </a:lnTo>
                <a:lnTo>
                  <a:pt x="700914" y="488813"/>
                </a:lnTo>
                <a:lnTo>
                  <a:pt x="668782" y="495300"/>
                </a:lnTo>
                <a:lnTo>
                  <a:pt x="82550" y="495300"/>
                </a:lnTo>
                <a:lnTo>
                  <a:pt x="50417" y="488813"/>
                </a:lnTo>
                <a:lnTo>
                  <a:pt x="24177" y="471122"/>
                </a:lnTo>
                <a:lnTo>
                  <a:pt x="6486" y="444882"/>
                </a:lnTo>
                <a:lnTo>
                  <a:pt x="0" y="412750"/>
                </a:lnTo>
                <a:lnTo>
                  <a:pt x="0" y="82550"/>
                </a:lnTo>
                <a:close/>
              </a:path>
            </a:pathLst>
          </a:custGeom>
          <a:ln w="25907">
            <a:solidFill>
              <a:srgbClr val="3B7327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40"/>
          <p:cNvSpPr txBox="1"/>
          <p:nvPr/>
        </p:nvSpPr>
        <p:spPr>
          <a:xfrm>
            <a:off x="5172604" y="5597812"/>
            <a:ext cx="322945" cy="236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925" marR="3258" indent="-78187">
              <a:lnSpc>
                <a:spcPct val="109100"/>
              </a:lnSpc>
            </a:pPr>
            <a:r>
              <a:rPr sz="705" spc="3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705" spc="-10" dirty="0">
                <a:solidFill>
                  <a:srgbClr val="FFFFFF"/>
                </a:solidFill>
                <a:latin typeface="Calibri"/>
                <a:cs typeface="Calibri"/>
              </a:rPr>
              <a:t>č</a:t>
            </a: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ý  člen</a:t>
            </a:r>
            <a:endParaRPr sz="705">
              <a:latin typeface="Calibri"/>
              <a:cs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607378" y="5559867"/>
            <a:ext cx="476069" cy="317651"/>
          </a:xfrm>
          <a:custGeom>
            <a:avLst/>
            <a:gdLst/>
            <a:ahLst/>
            <a:cxnLst/>
            <a:rect l="l" t="t" r="r" b="b"/>
            <a:pathLst>
              <a:path w="742314" h="495300">
                <a:moveTo>
                  <a:pt x="659638" y="0"/>
                </a:moveTo>
                <a:lnTo>
                  <a:pt x="82550" y="0"/>
                </a:lnTo>
                <a:lnTo>
                  <a:pt x="50417" y="6486"/>
                </a:lnTo>
                <a:lnTo>
                  <a:pt x="24177" y="24177"/>
                </a:lnTo>
                <a:lnTo>
                  <a:pt x="6486" y="50417"/>
                </a:lnTo>
                <a:lnTo>
                  <a:pt x="0" y="82549"/>
                </a:lnTo>
                <a:lnTo>
                  <a:pt x="0" y="412749"/>
                </a:lnTo>
                <a:lnTo>
                  <a:pt x="6486" y="444882"/>
                </a:lnTo>
                <a:lnTo>
                  <a:pt x="24177" y="471122"/>
                </a:lnTo>
                <a:lnTo>
                  <a:pt x="50417" y="488813"/>
                </a:lnTo>
                <a:lnTo>
                  <a:pt x="82550" y="495299"/>
                </a:lnTo>
                <a:lnTo>
                  <a:pt x="659638" y="495299"/>
                </a:lnTo>
                <a:lnTo>
                  <a:pt x="691770" y="488813"/>
                </a:lnTo>
                <a:lnTo>
                  <a:pt x="718010" y="471122"/>
                </a:lnTo>
                <a:lnTo>
                  <a:pt x="735701" y="444882"/>
                </a:lnTo>
                <a:lnTo>
                  <a:pt x="742188" y="412749"/>
                </a:lnTo>
                <a:lnTo>
                  <a:pt x="742188" y="82549"/>
                </a:lnTo>
                <a:lnTo>
                  <a:pt x="735701" y="50417"/>
                </a:lnTo>
                <a:lnTo>
                  <a:pt x="718010" y="24177"/>
                </a:lnTo>
                <a:lnTo>
                  <a:pt x="691770" y="6486"/>
                </a:lnTo>
                <a:lnTo>
                  <a:pt x="659638" y="0"/>
                </a:lnTo>
                <a:close/>
              </a:path>
            </a:pathLst>
          </a:custGeom>
          <a:solidFill>
            <a:srgbClr val="549E3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2"/>
          <p:cNvSpPr/>
          <p:nvPr/>
        </p:nvSpPr>
        <p:spPr>
          <a:xfrm>
            <a:off x="5607378" y="5559867"/>
            <a:ext cx="476069" cy="317651"/>
          </a:xfrm>
          <a:custGeom>
            <a:avLst/>
            <a:gdLst/>
            <a:ahLst/>
            <a:cxnLst/>
            <a:rect l="l" t="t" r="r" b="b"/>
            <a:pathLst>
              <a:path w="742314" h="495300">
                <a:moveTo>
                  <a:pt x="0" y="82549"/>
                </a:moveTo>
                <a:lnTo>
                  <a:pt x="6486" y="50417"/>
                </a:lnTo>
                <a:lnTo>
                  <a:pt x="24177" y="24177"/>
                </a:lnTo>
                <a:lnTo>
                  <a:pt x="50417" y="6486"/>
                </a:lnTo>
                <a:lnTo>
                  <a:pt x="82550" y="0"/>
                </a:lnTo>
                <a:lnTo>
                  <a:pt x="659638" y="0"/>
                </a:lnTo>
                <a:lnTo>
                  <a:pt x="691770" y="6486"/>
                </a:lnTo>
                <a:lnTo>
                  <a:pt x="718010" y="24177"/>
                </a:lnTo>
                <a:lnTo>
                  <a:pt x="735701" y="50417"/>
                </a:lnTo>
                <a:lnTo>
                  <a:pt x="742188" y="82549"/>
                </a:lnTo>
                <a:lnTo>
                  <a:pt x="742188" y="412749"/>
                </a:lnTo>
                <a:lnTo>
                  <a:pt x="735701" y="444882"/>
                </a:lnTo>
                <a:lnTo>
                  <a:pt x="718010" y="471122"/>
                </a:lnTo>
                <a:lnTo>
                  <a:pt x="691770" y="488813"/>
                </a:lnTo>
                <a:lnTo>
                  <a:pt x="659638" y="495299"/>
                </a:lnTo>
                <a:lnTo>
                  <a:pt x="82550" y="495299"/>
                </a:lnTo>
                <a:lnTo>
                  <a:pt x="50417" y="488813"/>
                </a:lnTo>
                <a:lnTo>
                  <a:pt x="24177" y="471122"/>
                </a:lnTo>
                <a:lnTo>
                  <a:pt x="6486" y="444882"/>
                </a:lnTo>
                <a:lnTo>
                  <a:pt x="0" y="412749"/>
                </a:lnTo>
                <a:lnTo>
                  <a:pt x="0" y="82549"/>
                </a:lnTo>
                <a:close/>
              </a:path>
            </a:pathLst>
          </a:custGeom>
          <a:ln w="25908">
            <a:solidFill>
              <a:srgbClr val="3B7327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3"/>
          <p:cNvSpPr txBox="1"/>
          <p:nvPr/>
        </p:nvSpPr>
        <p:spPr>
          <a:xfrm>
            <a:off x="5748286" y="5597812"/>
            <a:ext cx="191812" cy="236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68" marR="3258" indent="-13031">
              <a:lnSpc>
                <a:spcPct val="109100"/>
              </a:lnSpc>
            </a:pP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álý  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člen</a:t>
            </a:r>
            <a:endParaRPr sz="705" dirty="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576102" y="4961706"/>
            <a:ext cx="421498" cy="317651"/>
          </a:xfrm>
          <a:custGeom>
            <a:avLst/>
            <a:gdLst/>
            <a:ahLst/>
            <a:cxnLst/>
            <a:rect l="l" t="t" r="r" b="b"/>
            <a:pathLst>
              <a:path w="657225" h="495300">
                <a:moveTo>
                  <a:pt x="574294" y="0"/>
                </a:moveTo>
                <a:lnTo>
                  <a:pt x="82550" y="0"/>
                </a:lnTo>
                <a:lnTo>
                  <a:pt x="50417" y="6486"/>
                </a:lnTo>
                <a:lnTo>
                  <a:pt x="24177" y="24177"/>
                </a:lnTo>
                <a:lnTo>
                  <a:pt x="6486" y="50417"/>
                </a:lnTo>
                <a:lnTo>
                  <a:pt x="0" y="82550"/>
                </a:lnTo>
                <a:lnTo>
                  <a:pt x="0" y="412750"/>
                </a:lnTo>
                <a:lnTo>
                  <a:pt x="6486" y="444882"/>
                </a:lnTo>
                <a:lnTo>
                  <a:pt x="24177" y="471122"/>
                </a:lnTo>
                <a:lnTo>
                  <a:pt x="50417" y="488813"/>
                </a:lnTo>
                <a:lnTo>
                  <a:pt x="82550" y="495300"/>
                </a:lnTo>
                <a:lnTo>
                  <a:pt x="574294" y="495300"/>
                </a:lnTo>
                <a:lnTo>
                  <a:pt x="606426" y="488813"/>
                </a:lnTo>
                <a:lnTo>
                  <a:pt x="632666" y="471122"/>
                </a:lnTo>
                <a:lnTo>
                  <a:pt x="650357" y="444882"/>
                </a:lnTo>
                <a:lnTo>
                  <a:pt x="656844" y="412750"/>
                </a:lnTo>
                <a:lnTo>
                  <a:pt x="656844" y="82550"/>
                </a:lnTo>
                <a:lnTo>
                  <a:pt x="650357" y="50417"/>
                </a:lnTo>
                <a:lnTo>
                  <a:pt x="632666" y="24177"/>
                </a:lnTo>
                <a:lnTo>
                  <a:pt x="606426" y="6486"/>
                </a:lnTo>
                <a:lnTo>
                  <a:pt x="574294" y="0"/>
                </a:lnTo>
                <a:close/>
              </a:path>
            </a:pathLst>
          </a:custGeom>
          <a:solidFill>
            <a:srgbClr val="549E3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5"/>
          <p:cNvSpPr/>
          <p:nvPr/>
        </p:nvSpPr>
        <p:spPr>
          <a:xfrm>
            <a:off x="5576102" y="4961706"/>
            <a:ext cx="421498" cy="317651"/>
          </a:xfrm>
          <a:custGeom>
            <a:avLst/>
            <a:gdLst/>
            <a:ahLst/>
            <a:cxnLst/>
            <a:rect l="l" t="t" r="r" b="b"/>
            <a:pathLst>
              <a:path w="657225" h="495300">
                <a:moveTo>
                  <a:pt x="0" y="82550"/>
                </a:moveTo>
                <a:lnTo>
                  <a:pt x="6486" y="50417"/>
                </a:lnTo>
                <a:lnTo>
                  <a:pt x="24177" y="24177"/>
                </a:lnTo>
                <a:lnTo>
                  <a:pt x="50417" y="6486"/>
                </a:lnTo>
                <a:lnTo>
                  <a:pt x="82550" y="0"/>
                </a:lnTo>
                <a:lnTo>
                  <a:pt x="574294" y="0"/>
                </a:lnTo>
                <a:lnTo>
                  <a:pt x="606426" y="6486"/>
                </a:lnTo>
                <a:lnTo>
                  <a:pt x="632666" y="24177"/>
                </a:lnTo>
                <a:lnTo>
                  <a:pt x="650357" y="50417"/>
                </a:lnTo>
                <a:lnTo>
                  <a:pt x="656844" y="82550"/>
                </a:lnTo>
                <a:lnTo>
                  <a:pt x="656844" y="412750"/>
                </a:lnTo>
                <a:lnTo>
                  <a:pt x="650357" y="444882"/>
                </a:lnTo>
                <a:lnTo>
                  <a:pt x="632666" y="471122"/>
                </a:lnTo>
                <a:lnTo>
                  <a:pt x="606426" y="488813"/>
                </a:lnTo>
                <a:lnTo>
                  <a:pt x="574294" y="495300"/>
                </a:lnTo>
                <a:lnTo>
                  <a:pt x="82550" y="495300"/>
                </a:lnTo>
                <a:lnTo>
                  <a:pt x="50417" y="488813"/>
                </a:lnTo>
                <a:lnTo>
                  <a:pt x="24177" y="471122"/>
                </a:lnTo>
                <a:lnTo>
                  <a:pt x="6486" y="444882"/>
                </a:lnTo>
                <a:lnTo>
                  <a:pt x="0" y="412750"/>
                </a:lnTo>
                <a:lnTo>
                  <a:pt x="0" y="82550"/>
                </a:lnTo>
                <a:close/>
              </a:path>
            </a:pathLst>
          </a:custGeom>
          <a:ln w="25908">
            <a:solidFill>
              <a:srgbClr val="3B7327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6"/>
          <p:cNvSpPr txBox="1"/>
          <p:nvPr/>
        </p:nvSpPr>
        <p:spPr>
          <a:xfrm>
            <a:off x="5689643" y="4997706"/>
            <a:ext cx="191812" cy="238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68" marR="3258" indent="-13031">
              <a:lnSpc>
                <a:spcPct val="110000"/>
              </a:lnSpc>
            </a:pP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álý  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člen</a:t>
            </a:r>
            <a:endParaRPr sz="705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431715" y="5578439"/>
            <a:ext cx="494802" cy="355117"/>
          </a:xfrm>
          <a:custGeom>
            <a:avLst/>
            <a:gdLst/>
            <a:ahLst/>
            <a:cxnLst/>
            <a:rect l="l" t="t" r="r" b="b"/>
            <a:pathLst>
              <a:path w="771525" h="553720">
                <a:moveTo>
                  <a:pt x="678942" y="0"/>
                </a:moveTo>
                <a:lnTo>
                  <a:pt x="92202" y="0"/>
                </a:lnTo>
                <a:lnTo>
                  <a:pt x="56310" y="7244"/>
                </a:lnTo>
                <a:lnTo>
                  <a:pt x="27003" y="27003"/>
                </a:lnTo>
                <a:lnTo>
                  <a:pt x="7244" y="56310"/>
                </a:lnTo>
                <a:lnTo>
                  <a:pt x="0" y="92202"/>
                </a:lnTo>
                <a:lnTo>
                  <a:pt x="0" y="461010"/>
                </a:lnTo>
                <a:lnTo>
                  <a:pt x="7244" y="496896"/>
                </a:lnTo>
                <a:lnTo>
                  <a:pt x="27003" y="526203"/>
                </a:lnTo>
                <a:lnTo>
                  <a:pt x="56310" y="545965"/>
                </a:lnTo>
                <a:lnTo>
                  <a:pt x="92202" y="553212"/>
                </a:lnTo>
                <a:lnTo>
                  <a:pt x="678942" y="553212"/>
                </a:lnTo>
                <a:lnTo>
                  <a:pt x="714833" y="545965"/>
                </a:lnTo>
                <a:lnTo>
                  <a:pt x="744140" y="526203"/>
                </a:lnTo>
                <a:lnTo>
                  <a:pt x="763899" y="496896"/>
                </a:lnTo>
                <a:lnTo>
                  <a:pt x="771144" y="461010"/>
                </a:lnTo>
                <a:lnTo>
                  <a:pt x="771144" y="92202"/>
                </a:lnTo>
                <a:lnTo>
                  <a:pt x="763899" y="56310"/>
                </a:lnTo>
                <a:lnTo>
                  <a:pt x="744140" y="27003"/>
                </a:lnTo>
                <a:lnTo>
                  <a:pt x="714833" y="7244"/>
                </a:lnTo>
                <a:lnTo>
                  <a:pt x="678942" y="0"/>
                </a:lnTo>
                <a:close/>
              </a:path>
            </a:pathLst>
          </a:custGeom>
          <a:solidFill>
            <a:srgbClr val="549E3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8"/>
          <p:cNvSpPr/>
          <p:nvPr/>
        </p:nvSpPr>
        <p:spPr>
          <a:xfrm>
            <a:off x="3431715" y="5578439"/>
            <a:ext cx="494802" cy="355117"/>
          </a:xfrm>
          <a:custGeom>
            <a:avLst/>
            <a:gdLst/>
            <a:ahLst/>
            <a:cxnLst/>
            <a:rect l="l" t="t" r="r" b="b"/>
            <a:pathLst>
              <a:path w="771525" h="553720">
                <a:moveTo>
                  <a:pt x="0" y="92202"/>
                </a:moveTo>
                <a:lnTo>
                  <a:pt x="7244" y="56310"/>
                </a:lnTo>
                <a:lnTo>
                  <a:pt x="27003" y="27003"/>
                </a:lnTo>
                <a:lnTo>
                  <a:pt x="56310" y="7244"/>
                </a:lnTo>
                <a:lnTo>
                  <a:pt x="92202" y="0"/>
                </a:lnTo>
                <a:lnTo>
                  <a:pt x="678942" y="0"/>
                </a:lnTo>
                <a:lnTo>
                  <a:pt x="714833" y="7244"/>
                </a:lnTo>
                <a:lnTo>
                  <a:pt x="744140" y="27003"/>
                </a:lnTo>
                <a:lnTo>
                  <a:pt x="763899" y="56310"/>
                </a:lnTo>
                <a:lnTo>
                  <a:pt x="771144" y="92202"/>
                </a:lnTo>
                <a:lnTo>
                  <a:pt x="771144" y="461010"/>
                </a:lnTo>
                <a:lnTo>
                  <a:pt x="763899" y="496896"/>
                </a:lnTo>
                <a:lnTo>
                  <a:pt x="744140" y="526203"/>
                </a:lnTo>
                <a:lnTo>
                  <a:pt x="714833" y="545965"/>
                </a:lnTo>
                <a:lnTo>
                  <a:pt x="678942" y="553212"/>
                </a:lnTo>
                <a:lnTo>
                  <a:pt x="92202" y="553212"/>
                </a:lnTo>
                <a:lnTo>
                  <a:pt x="56310" y="545965"/>
                </a:lnTo>
                <a:lnTo>
                  <a:pt x="27003" y="526203"/>
                </a:lnTo>
                <a:lnTo>
                  <a:pt x="7244" y="496896"/>
                </a:lnTo>
                <a:lnTo>
                  <a:pt x="0" y="461010"/>
                </a:lnTo>
                <a:lnTo>
                  <a:pt x="0" y="92202"/>
                </a:lnTo>
                <a:close/>
              </a:path>
            </a:pathLst>
          </a:custGeom>
          <a:ln w="25908">
            <a:solidFill>
              <a:srgbClr val="3B7327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9"/>
          <p:cNvSpPr txBox="1"/>
          <p:nvPr/>
        </p:nvSpPr>
        <p:spPr>
          <a:xfrm>
            <a:off x="3516911" y="5616392"/>
            <a:ext cx="322945" cy="238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925" marR="3258" indent="-78187">
              <a:lnSpc>
                <a:spcPct val="110000"/>
              </a:lnSpc>
            </a:pPr>
            <a:r>
              <a:rPr sz="705" spc="3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705" spc="-10" dirty="0">
                <a:solidFill>
                  <a:srgbClr val="FFFFFF"/>
                </a:solidFill>
                <a:latin typeface="Calibri"/>
                <a:cs typeface="Calibri"/>
              </a:rPr>
              <a:t>č</a:t>
            </a: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705" spc="-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5" dirty="0">
                <a:solidFill>
                  <a:srgbClr val="FFFFFF"/>
                </a:solidFill>
                <a:latin typeface="Calibri"/>
                <a:cs typeface="Calibri"/>
              </a:rPr>
              <a:t>ý  člen</a:t>
            </a:r>
            <a:endParaRPr sz="705">
              <a:latin typeface="Calibri"/>
              <a:cs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926273" y="3566974"/>
            <a:ext cx="86336" cy="714714"/>
          </a:xfrm>
          <a:custGeom>
            <a:avLst/>
            <a:gdLst/>
            <a:ahLst/>
            <a:cxnLst/>
            <a:rect l="l" t="t" r="r" b="b"/>
            <a:pathLst>
              <a:path w="134619" h="1114425">
                <a:moveTo>
                  <a:pt x="134112" y="1046988"/>
                </a:moveTo>
                <a:lnTo>
                  <a:pt x="0" y="1046988"/>
                </a:lnTo>
                <a:lnTo>
                  <a:pt x="67056" y="1114044"/>
                </a:lnTo>
                <a:lnTo>
                  <a:pt x="134112" y="1046988"/>
                </a:lnTo>
                <a:close/>
              </a:path>
              <a:path w="134619" h="1114425">
                <a:moveTo>
                  <a:pt x="100584" y="0"/>
                </a:moveTo>
                <a:lnTo>
                  <a:pt x="33528" y="0"/>
                </a:lnTo>
                <a:lnTo>
                  <a:pt x="33528" y="1046988"/>
                </a:lnTo>
                <a:lnTo>
                  <a:pt x="100584" y="1046988"/>
                </a:lnTo>
                <a:lnTo>
                  <a:pt x="100584" y="0"/>
                </a:lnTo>
                <a:close/>
              </a:path>
            </a:pathLst>
          </a:custGeom>
          <a:solidFill>
            <a:srgbClr val="28727A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1"/>
          <p:cNvSpPr/>
          <p:nvPr/>
        </p:nvSpPr>
        <p:spPr>
          <a:xfrm>
            <a:off x="3926273" y="3566974"/>
            <a:ext cx="86336" cy="714714"/>
          </a:xfrm>
          <a:custGeom>
            <a:avLst/>
            <a:gdLst/>
            <a:ahLst/>
            <a:cxnLst/>
            <a:rect l="l" t="t" r="r" b="b"/>
            <a:pathLst>
              <a:path w="134619" h="1114425">
                <a:moveTo>
                  <a:pt x="134112" y="1046988"/>
                </a:moveTo>
                <a:lnTo>
                  <a:pt x="100584" y="1046988"/>
                </a:lnTo>
                <a:lnTo>
                  <a:pt x="100584" y="0"/>
                </a:lnTo>
                <a:lnTo>
                  <a:pt x="33528" y="0"/>
                </a:lnTo>
                <a:lnTo>
                  <a:pt x="33528" y="1046988"/>
                </a:lnTo>
                <a:lnTo>
                  <a:pt x="0" y="1046988"/>
                </a:lnTo>
                <a:lnTo>
                  <a:pt x="67056" y="1114044"/>
                </a:lnTo>
                <a:lnTo>
                  <a:pt x="134112" y="1046988"/>
                </a:lnTo>
                <a:close/>
              </a:path>
            </a:pathLst>
          </a:custGeom>
          <a:ln w="25908">
            <a:solidFill>
              <a:srgbClr val="076785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2"/>
          <p:cNvSpPr/>
          <p:nvPr/>
        </p:nvSpPr>
        <p:spPr>
          <a:xfrm>
            <a:off x="4977941" y="3566976"/>
            <a:ext cx="85114" cy="714714"/>
          </a:xfrm>
          <a:custGeom>
            <a:avLst/>
            <a:gdLst/>
            <a:ahLst/>
            <a:cxnLst/>
            <a:rect l="l" t="t" r="r" b="b"/>
            <a:pathLst>
              <a:path w="132714" h="1114425">
                <a:moveTo>
                  <a:pt x="99441" y="66294"/>
                </a:moveTo>
                <a:lnTo>
                  <a:pt x="33147" y="66294"/>
                </a:lnTo>
                <a:lnTo>
                  <a:pt x="33147" y="1114044"/>
                </a:lnTo>
                <a:lnTo>
                  <a:pt x="99441" y="1114044"/>
                </a:lnTo>
                <a:lnTo>
                  <a:pt x="99441" y="66294"/>
                </a:lnTo>
                <a:close/>
              </a:path>
              <a:path w="132714" h="1114425">
                <a:moveTo>
                  <a:pt x="66294" y="0"/>
                </a:moveTo>
                <a:lnTo>
                  <a:pt x="0" y="66294"/>
                </a:lnTo>
                <a:lnTo>
                  <a:pt x="132588" y="66294"/>
                </a:lnTo>
                <a:lnTo>
                  <a:pt x="66294" y="0"/>
                </a:lnTo>
                <a:close/>
              </a:path>
            </a:pathLst>
          </a:custGeom>
          <a:solidFill>
            <a:srgbClr val="D21C20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3"/>
          <p:cNvSpPr/>
          <p:nvPr/>
        </p:nvSpPr>
        <p:spPr>
          <a:xfrm>
            <a:off x="4977941" y="3566976"/>
            <a:ext cx="85114" cy="714714"/>
          </a:xfrm>
          <a:custGeom>
            <a:avLst/>
            <a:gdLst/>
            <a:ahLst/>
            <a:cxnLst/>
            <a:rect l="l" t="t" r="r" b="b"/>
            <a:pathLst>
              <a:path w="132714" h="1114425">
                <a:moveTo>
                  <a:pt x="0" y="66294"/>
                </a:moveTo>
                <a:lnTo>
                  <a:pt x="66294" y="0"/>
                </a:lnTo>
                <a:lnTo>
                  <a:pt x="132588" y="66294"/>
                </a:lnTo>
                <a:lnTo>
                  <a:pt x="99441" y="66294"/>
                </a:lnTo>
                <a:lnTo>
                  <a:pt x="99441" y="1114044"/>
                </a:lnTo>
                <a:lnTo>
                  <a:pt x="33147" y="1114044"/>
                </a:lnTo>
                <a:lnTo>
                  <a:pt x="33147" y="66294"/>
                </a:lnTo>
                <a:lnTo>
                  <a:pt x="0" y="66294"/>
                </a:lnTo>
                <a:close/>
              </a:path>
            </a:pathLst>
          </a:custGeom>
          <a:ln w="25908">
            <a:solidFill>
              <a:srgbClr val="AD171B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4"/>
          <p:cNvSpPr/>
          <p:nvPr/>
        </p:nvSpPr>
        <p:spPr>
          <a:xfrm>
            <a:off x="3566106" y="4484251"/>
            <a:ext cx="1816311" cy="188962"/>
          </a:xfrm>
          <a:custGeom>
            <a:avLst/>
            <a:gdLst/>
            <a:ahLst/>
            <a:cxnLst/>
            <a:rect l="l" t="t" r="r" b="b"/>
            <a:pathLst>
              <a:path w="2832100" h="294640">
                <a:moveTo>
                  <a:pt x="0" y="0"/>
                </a:moveTo>
                <a:lnTo>
                  <a:pt x="2831592" y="0"/>
                </a:lnTo>
                <a:lnTo>
                  <a:pt x="2831592" y="294132"/>
                </a:lnTo>
                <a:lnTo>
                  <a:pt x="0" y="294132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5"/>
          <p:cNvSpPr txBox="1"/>
          <p:nvPr/>
        </p:nvSpPr>
        <p:spPr>
          <a:xfrm>
            <a:off x="3566106" y="4484252"/>
            <a:ext cx="1816311" cy="164086"/>
          </a:xfrm>
          <a:prstGeom prst="rect">
            <a:avLst/>
          </a:prstGeom>
          <a:solidFill>
            <a:srgbClr val="E6ECB0"/>
          </a:solidFill>
        </p:spPr>
        <p:txBody>
          <a:bodyPr vert="horz" wrap="square" lIns="0" tIns="25656" rIns="0" bIns="0" rtlCol="0">
            <a:spAutoFit/>
          </a:bodyPr>
          <a:lstStyle/>
          <a:p>
            <a:pPr marL="381163">
              <a:spcBef>
                <a:spcPts val="202"/>
              </a:spcBef>
            </a:pPr>
            <a:r>
              <a:rPr sz="898" spc="-3" dirty="0">
                <a:latin typeface="Calibri"/>
                <a:cs typeface="Calibri"/>
              </a:rPr>
              <a:t>Implementační</a:t>
            </a:r>
            <a:r>
              <a:rPr sz="898" spc="-42" dirty="0">
                <a:latin typeface="Calibri"/>
                <a:cs typeface="Calibri"/>
              </a:rPr>
              <a:t> </a:t>
            </a:r>
            <a:r>
              <a:rPr sz="898" spc="-3" dirty="0">
                <a:latin typeface="Calibri"/>
                <a:cs typeface="Calibri"/>
              </a:rPr>
              <a:t>komise</a:t>
            </a:r>
            <a:endParaRPr sz="898" dirty="0">
              <a:latin typeface="Calibri"/>
              <a:cs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756514" y="3060847"/>
            <a:ext cx="1369973" cy="252822"/>
          </a:xfrm>
          <a:custGeom>
            <a:avLst/>
            <a:gdLst/>
            <a:ahLst/>
            <a:cxnLst/>
            <a:rect l="l" t="t" r="r" b="b"/>
            <a:pathLst>
              <a:path w="1705610" h="257810">
                <a:moveTo>
                  <a:pt x="0" y="0"/>
                </a:moveTo>
                <a:lnTo>
                  <a:pt x="1705356" y="0"/>
                </a:lnTo>
                <a:lnTo>
                  <a:pt x="1705356" y="257555"/>
                </a:lnTo>
                <a:lnTo>
                  <a:pt x="0" y="257555"/>
                </a:lnTo>
                <a:lnTo>
                  <a:pt x="0" y="0"/>
                </a:lnTo>
                <a:close/>
              </a:path>
            </a:pathLst>
          </a:custGeom>
          <a:solidFill>
            <a:srgbClr val="C254D4"/>
          </a:solidFill>
          <a:ln w="19050">
            <a:solidFill>
              <a:srgbClr val="800080"/>
            </a:solidFill>
          </a:ln>
        </p:spPr>
        <p:txBody>
          <a:bodyPr wrap="square" lIns="0" tIns="0" rIns="0" bIns="0" rtlCol="0" anchor="ctr" anchorCtr="1"/>
          <a:lstStyle/>
          <a:p>
            <a:pPr algn="ctr"/>
            <a:r>
              <a:rPr lang="cs-CZ" sz="1154" b="1" dirty="0" smtClean="0">
                <a:solidFill>
                  <a:schemeClr val="bg1">
                    <a:lumMod val="95000"/>
                  </a:schemeClr>
                </a:solidFill>
              </a:rPr>
              <a:t>Evaluační komise</a:t>
            </a:r>
            <a:endParaRPr sz="1154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927250" y="1593629"/>
            <a:ext cx="1093859" cy="165341"/>
          </a:xfrm>
          <a:custGeom>
            <a:avLst/>
            <a:gdLst/>
            <a:ahLst/>
            <a:cxnLst/>
            <a:rect l="l" t="t" r="r" b="b"/>
            <a:pathLst>
              <a:path w="1705610" h="257810">
                <a:moveTo>
                  <a:pt x="0" y="0"/>
                </a:moveTo>
                <a:lnTo>
                  <a:pt x="1705356" y="0"/>
                </a:lnTo>
                <a:lnTo>
                  <a:pt x="1705356" y="257555"/>
                </a:lnTo>
                <a:lnTo>
                  <a:pt x="0" y="257555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9"/>
          <p:cNvSpPr/>
          <p:nvPr/>
        </p:nvSpPr>
        <p:spPr>
          <a:xfrm>
            <a:off x="5199645" y="3258759"/>
            <a:ext cx="988790" cy="708198"/>
          </a:xfrm>
          <a:custGeom>
            <a:avLst/>
            <a:gdLst/>
            <a:ahLst/>
            <a:cxnLst/>
            <a:rect l="l" t="t" r="r" b="b"/>
            <a:pathLst>
              <a:path w="1541779" h="1104264">
                <a:moveTo>
                  <a:pt x="793620" y="0"/>
                </a:moveTo>
                <a:lnTo>
                  <a:pt x="741789" y="162"/>
                </a:lnTo>
                <a:lnTo>
                  <a:pt x="690252" y="2528"/>
                </a:lnTo>
                <a:lnTo>
                  <a:pt x="639187" y="7067"/>
                </a:lnTo>
                <a:lnTo>
                  <a:pt x="588772" y="13748"/>
                </a:lnTo>
                <a:lnTo>
                  <a:pt x="539185" y="22538"/>
                </a:lnTo>
                <a:lnTo>
                  <a:pt x="490603" y="33406"/>
                </a:lnTo>
                <a:lnTo>
                  <a:pt x="443205" y="46320"/>
                </a:lnTo>
                <a:lnTo>
                  <a:pt x="397167" y="61250"/>
                </a:lnTo>
                <a:lnTo>
                  <a:pt x="352668" y="78163"/>
                </a:lnTo>
                <a:lnTo>
                  <a:pt x="309886" y="97028"/>
                </a:lnTo>
                <a:lnTo>
                  <a:pt x="268998" y="117813"/>
                </a:lnTo>
                <a:lnTo>
                  <a:pt x="230182" y="140488"/>
                </a:lnTo>
                <a:lnTo>
                  <a:pt x="193616" y="165020"/>
                </a:lnTo>
                <a:lnTo>
                  <a:pt x="159477" y="191378"/>
                </a:lnTo>
                <a:lnTo>
                  <a:pt x="127944" y="219531"/>
                </a:lnTo>
                <a:lnTo>
                  <a:pt x="99193" y="249446"/>
                </a:lnTo>
                <a:lnTo>
                  <a:pt x="70339" y="285299"/>
                </a:lnTo>
                <a:lnTo>
                  <a:pt x="46513" y="321928"/>
                </a:lnTo>
                <a:lnTo>
                  <a:pt x="27642" y="359162"/>
                </a:lnTo>
                <a:lnTo>
                  <a:pt x="13650" y="396829"/>
                </a:lnTo>
                <a:lnTo>
                  <a:pt x="4461" y="434757"/>
                </a:lnTo>
                <a:lnTo>
                  <a:pt x="0" y="472774"/>
                </a:lnTo>
                <a:lnTo>
                  <a:pt x="191" y="510707"/>
                </a:lnTo>
                <a:lnTo>
                  <a:pt x="14232" y="585637"/>
                </a:lnTo>
                <a:lnTo>
                  <a:pt x="27931" y="622288"/>
                </a:lnTo>
                <a:lnTo>
                  <a:pt x="45981" y="658168"/>
                </a:lnTo>
                <a:lnTo>
                  <a:pt x="68307" y="693105"/>
                </a:lnTo>
                <a:lnTo>
                  <a:pt x="94834" y="726926"/>
                </a:lnTo>
                <a:lnTo>
                  <a:pt x="125487" y="759460"/>
                </a:lnTo>
                <a:lnTo>
                  <a:pt x="160190" y="790534"/>
                </a:lnTo>
                <a:lnTo>
                  <a:pt x="198869" y="819976"/>
                </a:lnTo>
                <a:lnTo>
                  <a:pt x="241447" y="847614"/>
                </a:lnTo>
                <a:lnTo>
                  <a:pt x="287849" y="873277"/>
                </a:lnTo>
                <a:lnTo>
                  <a:pt x="338001" y="896792"/>
                </a:lnTo>
                <a:lnTo>
                  <a:pt x="391827" y="917987"/>
                </a:lnTo>
                <a:lnTo>
                  <a:pt x="449485" y="1104017"/>
                </a:lnTo>
                <a:lnTo>
                  <a:pt x="671011" y="977207"/>
                </a:lnTo>
                <a:lnTo>
                  <a:pt x="867369" y="977207"/>
                </a:lnTo>
                <a:lnTo>
                  <a:pt x="888080" y="975648"/>
                </a:lnTo>
                <a:lnTo>
                  <a:pt x="940689" y="969295"/>
                </a:lnTo>
                <a:lnTo>
                  <a:pt x="992281" y="960669"/>
                </a:lnTo>
                <a:lnTo>
                  <a:pt x="1042682" y="949825"/>
                </a:lnTo>
                <a:lnTo>
                  <a:pt x="1091715" y="936820"/>
                </a:lnTo>
                <a:lnTo>
                  <a:pt x="1139204" y="921710"/>
                </a:lnTo>
                <a:lnTo>
                  <a:pt x="1184972" y="904551"/>
                </a:lnTo>
                <a:lnTo>
                  <a:pt x="1228845" y="885399"/>
                </a:lnTo>
                <a:lnTo>
                  <a:pt x="1270645" y="864310"/>
                </a:lnTo>
                <a:lnTo>
                  <a:pt x="1310196" y="841339"/>
                </a:lnTo>
                <a:lnTo>
                  <a:pt x="1347323" y="816544"/>
                </a:lnTo>
                <a:lnTo>
                  <a:pt x="1381850" y="789979"/>
                </a:lnTo>
                <a:lnTo>
                  <a:pt x="1413599" y="761702"/>
                </a:lnTo>
                <a:lnTo>
                  <a:pt x="1442396" y="731767"/>
                </a:lnTo>
                <a:lnTo>
                  <a:pt x="1471251" y="695915"/>
                </a:lnTo>
                <a:lnTo>
                  <a:pt x="1495076" y="659286"/>
                </a:lnTo>
                <a:lnTo>
                  <a:pt x="1513947" y="622051"/>
                </a:lnTo>
                <a:lnTo>
                  <a:pt x="1527939" y="584384"/>
                </a:lnTo>
                <a:lnTo>
                  <a:pt x="1537127" y="546456"/>
                </a:lnTo>
                <a:lnTo>
                  <a:pt x="1541587" y="508440"/>
                </a:lnTo>
                <a:lnTo>
                  <a:pt x="1541395" y="470506"/>
                </a:lnTo>
                <a:lnTo>
                  <a:pt x="1527352" y="395577"/>
                </a:lnTo>
                <a:lnTo>
                  <a:pt x="1513653" y="358925"/>
                </a:lnTo>
                <a:lnTo>
                  <a:pt x="1495602" y="323045"/>
                </a:lnTo>
                <a:lnTo>
                  <a:pt x="1473275" y="288108"/>
                </a:lnTo>
                <a:lnTo>
                  <a:pt x="1446746" y="254287"/>
                </a:lnTo>
                <a:lnTo>
                  <a:pt x="1416093" y="221754"/>
                </a:lnTo>
                <a:lnTo>
                  <a:pt x="1381389" y="190680"/>
                </a:lnTo>
                <a:lnTo>
                  <a:pt x="1342710" y="161237"/>
                </a:lnTo>
                <a:lnTo>
                  <a:pt x="1300131" y="133599"/>
                </a:lnTo>
                <a:lnTo>
                  <a:pt x="1253728" y="107936"/>
                </a:lnTo>
                <a:lnTo>
                  <a:pt x="1203576" y="84421"/>
                </a:lnTo>
                <a:lnTo>
                  <a:pt x="1149750" y="63226"/>
                </a:lnTo>
                <a:lnTo>
                  <a:pt x="1100835" y="47077"/>
                </a:lnTo>
                <a:lnTo>
                  <a:pt x="1050971" y="33353"/>
                </a:lnTo>
                <a:lnTo>
                  <a:pt x="1000334" y="22022"/>
                </a:lnTo>
                <a:lnTo>
                  <a:pt x="949103" y="13052"/>
                </a:lnTo>
                <a:lnTo>
                  <a:pt x="897455" y="6413"/>
                </a:lnTo>
                <a:lnTo>
                  <a:pt x="845568" y="2073"/>
                </a:lnTo>
                <a:lnTo>
                  <a:pt x="793620" y="0"/>
                </a:lnTo>
                <a:close/>
              </a:path>
              <a:path w="1541779" h="1104264">
                <a:moveTo>
                  <a:pt x="867369" y="977207"/>
                </a:moveTo>
                <a:lnTo>
                  <a:pt x="671011" y="977207"/>
                </a:lnTo>
                <a:lnTo>
                  <a:pt x="725921" y="980507"/>
                </a:lnTo>
                <a:lnTo>
                  <a:pt x="780520" y="981310"/>
                </a:lnTo>
                <a:lnTo>
                  <a:pt x="834632" y="979672"/>
                </a:lnTo>
                <a:lnTo>
                  <a:pt x="867369" y="977207"/>
                </a:lnTo>
                <a:close/>
              </a:path>
            </a:pathLst>
          </a:custGeom>
          <a:solidFill>
            <a:srgbClr val="F8FDB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60"/>
          <p:cNvSpPr/>
          <p:nvPr/>
        </p:nvSpPr>
        <p:spPr>
          <a:xfrm>
            <a:off x="5190198" y="3266569"/>
            <a:ext cx="988790" cy="708198"/>
          </a:xfrm>
          <a:custGeom>
            <a:avLst/>
            <a:gdLst/>
            <a:ahLst/>
            <a:cxnLst/>
            <a:rect l="l" t="t" r="r" b="b"/>
            <a:pathLst>
              <a:path w="1541779" h="1104264">
                <a:moveTo>
                  <a:pt x="449485" y="1104017"/>
                </a:moveTo>
                <a:lnTo>
                  <a:pt x="391827" y="917987"/>
                </a:lnTo>
                <a:lnTo>
                  <a:pt x="338001" y="896792"/>
                </a:lnTo>
                <a:lnTo>
                  <a:pt x="287849" y="873277"/>
                </a:lnTo>
                <a:lnTo>
                  <a:pt x="241447" y="847614"/>
                </a:lnTo>
                <a:lnTo>
                  <a:pt x="198869" y="819976"/>
                </a:lnTo>
                <a:lnTo>
                  <a:pt x="160190" y="790534"/>
                </a:lnTo>
                <a:lnTo>
                  <a:pt x="125487" y="759460"/>
                </a:lnTo>
                <a:lnTo>
                  <a:pt x="94834" y="726926"/>
                </a:lnTo>
                <a:lnTo>
                  <a:pt x="68307" y="693105"/>
                </a:lnTo>
                <a:lnTo>
                  <a:pt x="45981" y="658168"/>
                </a:lnTo>
                <a:lnTo>
                  <a:pt x="27931" y="622288"/>
                </a:lnTo>
                <a:lnTo>
                  <a:pt x="14232" y="585637"/>
                </a:lnTo>
                <a:lnTo>
                  <a:pt x="4961" y="548386"/>
                </a:lnTo>
                <a:lnTo>
                  <a:pt x="0" y="472774"/>
                </a:lnTo>
                <a:lnTo>
                  <a:pt x="4461" y="434757"/>
                </a:lnTo>
                <a:lnTo>
                  <a:pt x="13650" y="396829"/>
                </a:lnTo>
                <a:lnTo>
                  <a:pt x="27642" y="359162"/>
                </a:lnTo>
                <a:lnTo>
                  <a:pt x="46513" y="321928"/>
                </a:lnTo>
                <a:lnTo>
                  <a:pt x="70339" y="285299"/>
                </a:lnTo>
                <a:lnTo>
                  <a:pt x="99193" y="249446"/>
                </a:lnTo>
                <a:lnTo>
                  <a:pt x="127944" y="219531"/>
                </a:lnTo>
                <a:lnTo>
                  <a:pt x="159477" y="191378"/>
                </a:lnTo>
                <a:lnTo>
                  <a:pt x="193616" y="165020"/>
                </a:lnTo>
                <a:lnTo>
                  <a:pt x="230182" y="140488"/>
                </a:lnTo>
                <a:lnTo>
                  <a:pt x="268998" y="117813"/>
                </a:lnTo>
                <a:lnTo>
                  <a:pt x="309886" y="97028"/>
                </a:lnTo>
                <a:lnTo>
                  <a:pt x="352668" y="78163"/>
                </a:lnTo>
                <a:lnTo>
                  <a:pt x="397167" y="61250"/>
                </a:lnTo>
                <a:lnTo>
                  <a:pt x="443205" y="46320"/>
                </a:lnTo>
                <a:lnTo>
                  <a:pt x="490603" y="33406"/>
                </a:lnTo>
                <a:lnTo>
                  <a:pt x="539185" y="22538"/>
                </a:lnTo>
                <a:lnTo>
                  <a:pt x="588772" y="13748"/>
                </a:lnTo>
                <a:lnTo>
                  <a:pt x="639187" y="7067"/>
                </a:lnTo>
                <a:lnTo>
                  <a:pt x="690252" y="2528"/>
                </a:lnTo>
                <a:lnTo>
                  <a:pt x="741789" y="162"/>
                </a:lnTo>
                <a:lnTo>
                  <a:pt x="793620" y="0"/>
                </a:lnTo>
                <a:lnTo>
                  <a:pt x="845568" y="2073"/>
                </a:lnTo>
                <a:lnTo>
                  <a:pt x="897455" y="6413"/>
                </a:lnTo>
                <a:lnTo>
                  <a:pt x="949103" y="13052"/>
                </a:lnTo>
                <a:lnTo>
                  <a:pt x="1000334" y="22022"/>
                </a:lnTo>
                <a:lnTo>
                  <a:pt x="1050971" y="33353"/>
                </a:lnTo>
                <a:lnTo>
                  <a:pt x="1100835" y="47077"/>
                </a:lnTo>
                <a:lnTo>
                  <a:pt x="1149750" y="63226"/>
                </a:lnTo>
                <a:lnTo>
                  <a:pt x="1203576" y="84421"/>
                </a:lnTo>
                <a:lnTo>
                  <a:pt x="1253728" y="107936"/>
                </a:lnTo>
                <a:lnTo>
                  <a:pt x="1300131" y="133599"/>
                </a:lnTo>
                <a:lnTo>
                  <a:pt x="1342710" y="161237"/>
                </a:lnTo>
                <a:lnTo>
                  <a:pt x="1381389" y="190680"/>
                </a:lnTo>
                <a:lnTo>
                  <a:pt x="1416093" y="221754"/>
                </a:lnTo>
                <a:lnTo>
                  <a:pt x="1446746" y="254287"/>
                </a:lnTo>
                <a:lnTo>
                  <a:pt x="1473275" y="288108"/>
                </a:lnTo>
                <a:lnTo>
                  <a:pt x="1495602" y="323045"/>
                </a:lnTo>
                <a:lnTo>
                  <a:pt x="1513653" y="358925"/>
                </a:lnTo>
                <a:lnTo>
                  <a:pt x="1527352" y="395577"/>
                </a:lnTo>
                <a:lnTo>
                  <a:pt x="1536624" y="432828"/>
                </a:lnTo>
                <a:lnTo>
                  <a:pt x="1541587" y="508440"/>
                </a:lnTo>
                <a:lnTo>
                  <a:pt x="1537127" y="546456"/>
                </a:lnTo>
                <a:lnTo>
                  <a:pt x="1527939" y="584384"/>
                </a:lnTo>
                <a:lnTo>
                  <a:pt x="1513947" y="622051"/>
                </a:lnTo>
                <a:lnTo>
                  <a:pt x="1495076" y="659286"/>
                </a:lnTo>
                <a:lnTo>
                  <a:pt x="1471251" y="695915"/>
                </a:lnTo>
                <a:lnTo>
                  <a:pt x="1442396" y="731767"/>
                </a:lnTo>
                <a:lnTo>
                  <a:pt x="1413599" y="761702"/>
                </a:lnTo>
                <a:lnTo>
                  <a:pt x="1381850" y="789979"/>
                </a:lnTo>
                <a:lnTo>
                  <a:pt x="1347323" y="816544"/>
                </a:lnTo>
                <a:lnTo>
                  <a:pt x="1310196" y="841339"/>
                </a:lnTo>
                <a:lnTo>
                  <a:pt x="1270645" y="864310"/>
                </a:lnTo>
                <a:lnTo>
                  <a:pt x="1228845" y="885399"/>
                </a:lnTo>
                <a:lnTo>
                  <a:pt x="1184972" y="904551"/>
                </a:lnTo>
                <a:lnTo>
                  <a:pt x="1139204" y="921710"/>
                </a:lnTo>
                <a:lnTo>
                  <a:pt x="1091715" y="936820"/>
                </a:lnTo>
                <a:lnTo>
                  <a:pt x="1042682" y="949825"/>
                </a:lnTo>
                <a:lnTo>
                  <a:pt x="992281" y="960669"/>
                </a:lnTo>
                <a:lnTo>
                  <a:pt x="940689" y="969295"/>
                </a:lnTo>
                <a:lnTo>
                  <a:pt x="888080" y="975648"/>
                </a:lnTo>
                <a:lnTo>
                  <a:pt x="834632" y="979672"/>
                </a:lnTo>
                <a:lnTo>
                  <a:pt x="780520" y="981310"/>
                </a:lnTo>
                <a:lnTo>
                  <a:pt x="725921" y="980507"/>
                </a:lnTo>
                <a:lnTo>
                  <a:pt x="671011" y="977207"/>
                </a:lnTo>
                <a:lnTo>
                  <a:pt x="449485" y="1104017"/>
                </a:lnTo>
                <a:close/>
              </a:path>
            </a:pathLst>
          </a:custGeom>
          <a:ln w="25908">
            <a:solidFill>
              <a:srgbClr val="F6F96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4"/>
          <p:cNvSpPr txBox="1"/>
          <p:nvPr/>
        </p:nvSpPr>
        <p:spPr>
          <a:xfrm>
            <a:off x="5421983" y="3392999"/>
            <a:ext cx="521680" cy="400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737" marR="3258" algn="ctr">
              <a:lnSpc>
                <a:spcPct val="122700"/>
              </a:lnSpc>
            </a:pPr>
            <a:r>
              <a:rPr sz="705" dirty="0">
                <a:latin typeface="Calibri"/>
                <a:cs typeface="Calibri"/>
              </a:rPr>
              <a:t>Tok</a:t>
            </a:r>
            <a:r>
              <a:rPr sz="705" spc="-35" dirty="0">
                <a:latin typeface="Calibri"/>
                <a:cs typeface="Calibri"/>
              </a:rPr>
              <a:t> </a:t>
            </a:r>
            <a:r>
              <a:rPr sz="705" spc="-3" dirty="0">
                <a:latin typeface="Calibri"/>
                <a:cs typeface="Calibri"/>
              </a:rPr>
              <a:t>informací  </a:t>
            </a:r>
            <a:r>
              <a:rPr sz="705" dirty="0">
                <a:latin typeface="Calibri"/>
                <a:cs typeface="Calibri"/>
              </a:rPr>
              <a:t>z </a:t>
            </a:r>
            <a:r>
              <a:rPr sz="705" spc="-3" dirty="0">
                <a:latin typeface="Calibri"/>
                <a:cs typeface="Calibri"/>
              </a:rPr>
              <a:t>IK směrem</a:t>
            </a:r>
            <a:r>
              <a:rPr sz="705" spc="-45" dirty="0">
                <a:latin typeface="Calibri"/>
                <a:cs typeface="Calibri"/>
              </a:rPr>
              <a:t> </a:t>
            </a:r>
            <a:r>
              <a:rPr sz="705" dirty="0">
                <a:latin typeface="Calibri"/>
                <a:cs typeface="Calibri"/>
              </a:rPr>
              <a:t>k  EK</a:t>
            </a:r>
          </a:p>
        </p:txBody>
      </p:sp>
      <p:sp>
        <p:nvSpPr>
          <p:cNvPr id="65" name="object 65"/>
          <p:cNvSpPr/>
          <p:nvPr/>
        </p:nvSpPr>
        <p:spPr>
          <a:xfrm>
            <a:off x="2755679" y="3258628"/>
            <a:ext cx="1020555" cy="707384"/>
          </a:xfrm>
          <a:custGeom>
            <a:avLst/>
            <a:gdLst/>
            <a:ahLst/>
            <a:cxnLst/>
            <a:rect l="l" t="t" r="r" b="b"/>
            <a:pathLst>
              <a:path w="1591310" h="1102995">
                <a:moveTo>
                  <a:pt x="1167578" y="975839"/>
                </a:moveTo>
                <a:lnTo>
                  <a:pt x="898505" y="975839"/>
                </a:lnTo>
                <a:lnTo>
                  <a:pt x="1127029" y="1102446"/>
                </a:lnTo>
                <a:lnTo>
                  <a:pt x="1167578" y="975839"/>
                </a:lnTo>
                <a:close/>
              </a:path>
              <a:path w="1591310" h="1102995">
                <a:moveTo>
                  <a:pt x="807682" y="0"/>
                </a:moveTo>
                <a:lnTo>
                  <a:pt x="756384" y="509"/>
                </a:lnTo>
                <a:lnTo>
                  <a:pt x="705024" y="3078"/>
                </a:lnTo>
                <a:lnTo>
                  <a:pt x="653764" y="7732"/>
                </a:lnTo>
                <a:lnTo>
                  <a:pt x="602766" y="14501"/>
                </a:lnTo>
                <a:lnTo>
                  <a:pt x="552191" y="23411"/>
                </a:lnTo>
                <a:lnTo>
                  <a:pt x="502199" y="34491"/>
                </a:lnTo>
                <a:lnTo>
                  <a:pt x="452954" y="47767"/>
                </a:lnTo>
                <a:lnTo>
                  <a:pt x="404615" y="63268"/>
                </a:lnTo>
                <a:lnTo>
                  <a:pt x="351647" y="83369"/>
                </a:lnTo>
                <a:lnTo>
                  <a:pt x="302113" y="105579"/>
                </a:lnTo>
                <a:lnTo>
                  <a:pt x="256080" y="129748"/>
                </a:lnTo>
                <a:lnTo>
                  <a:pt x="213616" y="155729"/>
                </a:lnTo>
                <a:lnTo>
                  <a:pt x="174787" y="183373"/>
                </a:lnTo>
                <a:lnTo>
                  <a:pt x="139661" y="212532"/>
                </a:lnTo>
                <a:lnTo>
                  <a:pt x="108305" y="243057"/>
                </a:lnTo>
                <a:lnTo>
                  <a:pt x="80785" y="274800"/>
                </a:lnTo>
                <a:lnTo>
                  <a:pt x="57169" y="307613"/>
                </a:lnTo>
                <a:lnTo>
                  <a:pt x="37525" y="341347"/>
                </a:lnTo>
                <a:lnTo>
                  <a:pt x="10417" y="410984"/>
                </a:lnTo>
                <a:lnTo>
                  <a:pt x="0" y="482525"/>
                </a:lnTo>
                <a:lnTo>
                  <a:pt x="1217" y="518638"/>
                </a:lnTo>
                <a:lnTo>
                  <a:pt x="16841" y="590808"/>
                </a:lnTo>
                <a:lnTo>
                  <a:pt x="31382" y="626568"/>
                </a:lnTo>
                <a:lnTo>
                  <a:pt x="50498" y="661914"/>
                </a:lnTo>
                <a:lnTo>
                  <a:pt x="74256" y="696696"/>
                </a:lnTo>
                <a:lnTo>
                  <a:pt x="102723" y="730767"/>
                </a:lnTo>
                <a:lnTo>
                  <a:pt x="132431" y="760656"/>
                </a:lnTo>
                <a:lnTo>
                  <a:pt x="165186" y="788891"/>
                </a:lnTo>
                <a:lnTo>
                  <a:pt x="200804" y="815415"/>
                </a:lnTo>
                <a:lnTo>
                  <a:pt x="239106" y="840173"/>
                </a:lnTo>
                <a:lnTo>
                  <a:pt x="279909" y="863109"/>
                </a:lnTo>
                <a:lnTo>
                  <a:pt x="323031" y="884167"/>
                </a:lnTo>
                <a:lnTo>
                  <a:pt x="368291" y="903290"/>
                </a:lnTo>
                <a:lnTo>
                  <a:pt x="415507" y="920424"/>
                </a:lnTo>
                <a:lnTo>
                  <a:pt x="464498" y="935511"/>
                </a:lnTo>
                <a:lnTo>
                  <a:pt x="515082" y="948497"/>
                </a:lnTo>
                <a:lnTo>
                  <a:pt x="567076" y="959325"/>
                </a:lnTo>
                <a:lnTo>
                  <a:pt x="620301" y="967938"/>
                </a:lnTo>
                <a:lnTo>
                  <a:pt x="674572" y="974282"/>
                </a:lnTo>
                <a:lnTo>
                  <a:pt x="729711" y="978300"/>
                </a:lnTo>
                <a:lnTo>
                  <a:pt x="785533" y="979936"/>
                </a:lnTo>
                <a:lnTo>
                  <a:pt x="841859" y="979135"/>
                </a:lnTo>
                <a:lnTo>
                  <a:pt x="898505" y="975839"/>
                </a:lnTo>
                <a:lnTo>
                  <a:pt x="1167578" y="975839"/>
                </a:lnTo>
                <a:lnTo>
                  <a:pt x="1186516" y="916708"/>
                </a:lnTo>
                <a:lnTo>
                  <a:pt x="1239484" y="896607"/>
                </a:lnTo>
                <a:lnTo>
                  <a:pt x="1289018" y="874398"/>
                </a:lnTo>
                <a:lnTo>
                  <a:pt x="1335050" y="850228"/>
                </a:lnTo>
                <a:lnTo>
                  <a:pt x="1377515" y="824247"/>
                </a:lnTo>
                <a:lnTo>
                  <a:pt x="1416343" y="796603"/>
                </a:lnTo>
                <a:lnTo>
                  <a:pt x="1451470" y="767444"/>
                </a:lnTo>
                <a:lnTo>
                  <a:pt x="1482826" y="736918"/>
                </a:lnTo>
                <a:lnTo>
                  <a:pt x="1510346" y="705175"/>
                </a:lnTo>
                <a:lnTo>
                  <a:pt x="1533961" y="672362"/>
                </a:lnTo>
                <a:lnTo>
                  <a:pt x="1553606" y="638628"/>
                </a:lnTo>
                <a:lnTo>
                  <a:pt x="1580714" y="568989"/>
                </a:lnTo>
                <a:lnTo>
                  <a:pt x="1591131" y="497447"/>
                </a:lnTo>
                <a:lnTo>
                  <a:pt x="1589914" y="461333"/>
                </a:lnTo>
                <a:lnTo>
                  <a:pt x="1574290" y="389161"/>
                </a:lnTo>
                <a:lnTo>
                  <a:pt x="1559749" y="353400"/>
                </a:lnTo>
                <a:lnTo>
                  <a:pt x="1540633" y="318053"/>
                </a:lnTo>
                <a:lnTo>
                  <a:pt x="1516875" y="283269"/>
                </a:lnTo>
                <a:lnTo>
                  <a:pt x="1488408" y="249196"/>
                </a:lnTo>
                <a:lnTo>
                  <a:pt x="1460041" y="220537"/>
                </a:lnTo>
                <a:lnTo>
                  <a:pt x="1429031" y="193493"/>
                </a:lnTo>
                <a:lnTo>
                  <a:pt x="1395539" y="168092"/>
                </a:lnTo>
                <a:lnTo>
                  <a:pt x="1359725" y="144362"/>
                </a:lnTo>
                <a:lnTo>
                  <a:pt x="1321753" y="122330"/>
                </a:lnTo>
                <a:lnTo>
                  <a:pt x="1281782" y="102025"/>
                </a:lnTo>
                <a:lnTo>
                  <a:pt x="1239974" y="83473"/>
                </a:lnTo>
                <a:lnTo>
                  <a:pt x="1196491" y="66703"/>
                </a:lnTo>
                <a:lnTo>
                  <a:pt x="1151494" y="51742"/>
                </a:lnTo>
                <a:lnTo>
                  <a:pt x="1105144" y="38618"/>
                </a:lnTo>
                <a:lnTo>
                  <a:pt x="1057604" y="27358"/>
                </a:lnTo>
                <a:lnTo>
                  <a:pt x="1009033" y="17991"/>
                </a:lnTo>
                <a:lnTo>
                  <a:pt x="959595" y="10544"/>
                </a:lnTo>
                <a:lnTo>
                  <a:pt x="909449" y="5044"/>
                </a:lnTo>
                <a:lnTo>
                  <a:pt x="858757" y="1520"/>
                </a:lnTo>
                <a:lnTo>
                  <a:pt x="807682" y="0"/>
                </a:lnTo>
                <a:close/>
              </a:path>
            </a:pathLst>
          </a:custGeom>
          <a:solidFill>
            <a:srgbClr val="F8FDB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6"/>
          <p:cNvSpPr/>
          <p:nvPr/>
        </p:nvSpPr>
        <p:spPr>
          <a:xfrm>
            <a:off x="2755679" y="3258628"/>
            <a:ext cx="1020555" cy="707384"/>
          </a:xfrm>
          <a:custGeom>
            <a:avLst/>
            <a:gdLst/>
            <a:ahLst/>
            <a:cxnLst/>
            <a:rect l="l" t="t" r="r" b="b"/>
            <a:pathLst>
              <a:path w="1591310" h="1102995">
                <a:moveTo>
                  <a:pt x="1127029" y="1102446"/>
                </a:moveTo>
                <a:lnTo>
                  <a:pt x="1186516" y="916708"/>
                </a:lnTo>
                <a:lnTo>
                  <a:pt x="1239484" y="896607"/>
                </a:lnTo>
                <a:lnTo>
                  <a:pt x="1289018" y="874398"/>
                </a:lnTo>
                <a:lnTo>
                  <a:pt x="1335050" y="850228"/>
                </a:lnTo>
                <a:lnTo>
                  <a:pt x="1377515" y="824247"/>
                </a:lnTo>
                <a:lnTo>
                  <a:pt x="1416343" y="796603"/>
                </a:lnTo>
                <a:lnTo>
                  <a:pt x="1451470" y="767444"/>
                </a:lnTo>
                <a:lnTo>
                  <a:pt x="1482826" y="736918"/>
                </a:lnTo>
                <a:lnTo>
                  <a:pt x="1510346" y="705175"/>
                </a:lnTo>
                <a:lnTo>
                  <a:pt x="1533961" y="672362"/>
                </a:lnTo>
                <a:lnTo>
                  <a:pt x="1553606" y="638628"/>
                </a:lnTo>
                <a:lnTo>
                  <a:pt x="1580714" y="568989"/>
                </a:lnTo>
                <a:lnTo>
                  <a:pt x="1591131" y="497447"/>
                </a:lnTo>
                <a:lnTo>
                  <a:pt x="1589914" y="461333"/>
                </a:lnTo>
                <a:lnTo>
                  <a:pt x="1574290" y="389161"/>
                </a:lnTo>
                <a:lnTo>
                  <a:pt x="1559749" y="353400"/>
                </a:lnTo>
                <a:lnTo>
                  <a:pt x="1540633" y="318053"/>
                </a:lnTo>
                <a:lnTo>
                  <a:pt x="1516875" y="283269"/>
                </a:lnTo>
                <a:lnTo>
                  <a:pt x="1488408" y="249196"/>
                </a:lnTo>
                <a:lnTo>
                  <a:pt x="1460041" y="220537"/>
                </a:lnTo>
                <a:lnTo>
                  <a:pt x="1429031" y="193493"/>
                </a:lnTo>
                <a:lnTo>
                  <a:pt x="1395539" y="168092"/>
                </a:lnTo>
                <a:lnTo>
                  <a:pt x="1359725" y="144362"/>
                </a:lnTo>
                <a:lnTo>
                  <a:pt x="1321753" y="122330"/>
                </a:lnTo>
                <a:lnTo>
                  <a:pt x="1281782" y="102025"/>
                </a:lnTo>
                <a:lnTo>
                  <a:pt x="1239974" y="83473"/>
                </a:lnTo>
                <a:lnTo>
                  <a:pt x="1196491" y="66703"/>
                </a:lnTo>
                <a:lnTo>
                  <a:pt x="1151494" y="51742"/>
                </a:lnTo>
                <a:lnTo>
                  <a:pt x="1105144" y="38618"/>
                </a:lnTo>
                <a:lnTo>
                  <a:pt x="1057604" y="27358"/>
                </a:lnTo>
                <a:lnTo>
                  <a:pt x="1009033" y="17991"/>
                </a:lnTo>
                <a:lnTo>
                  <a:pt x="959595" y="10544"/>
                </a:lnTo>
                <a:lnTo>
                  <a:pt x="909449" y="5044"/>
                </a:lnTo>
                <a:lnTo>
                  <a:pt x="858757" y="1520"/>
                </a:lnTo>
                <a:lnTo>
                  <a:pt x="807682" y="0"/>
                </a:lnTo>
                <a:lnTo>
                  <a:pt x="756384" y="509"/>
                </a:lnTo>
                <a:lnTo>
                  <a:pt x="705024" y="3078"/>
                </a:lnTo>
                <a:lnTo>
                  <a:pt x="653764" y="7732"/>
                </a:lnTo>
                <a:lnTo>
                  <a:pt x="602766" y="14501"/>
                </a:lnTo>
                <a:lnTo>
                  <a:pt x="552191" y="23411"/>
                </a:lnTo>
                <a:lnTo>
                  <a:pt x="502199" y="34491"/>
                </a:lnTo>
                <a:lnTo>
                  <a:pt x="452954" y="47767"/>
                </a:lnTo>
                <a:lnTo>
                  <a:pt x="404615" y="63268"/>
                </a:lnTo>
                <a:lnTo>
                  <a:pt x="351647" y="83369"/>
                </a:lnTo>
                <a:lnTo>
                  <a:pt x="302113" y="105579"/>
                </a:lnTo>
                <a:lnTo>
                  <a:pt x="256080" y="129748"/>
                </a:lnTo>
                <a:lnTo>
                  <a:pt x="213616" y="155729"/>
                </a:lnTo>
                <a:lnTo>
                  <a:pt x="174787" y="183373"/>
                </a:lnTo>
                <a:lnTo>
                  <a:pt x="139661" y="212532"/>
                </a:lnTo>
                <a:lnTo>
                  <a:pt x="108305" y="243057"/>
                </a:lnTo>
                <a:lnTo>
                  <a:pt x="80785" y="274800"/>
                </a:lnTo>
                <a:lnTo>
                  <a:pt x="57169" y="307613"/>
                </a:lnTo>
                <a:lnTo>
                  <a:pt x="37525" y="341347"/>
                </a:lnTo>
                <a:lnTo>
                  <a:pt x="10417" y="410984"/>
                </a:lnTo>
                <a:lnTo>
                  <a:pt x="0" y="482525"/>
                </a:lnTo>
                <a:lnTo>
                  <a:pt x="1217" y="518638"/>
                </a:lnTo>
                <a:lnTo>
                  <a:pt x="16841" y="590808"/>
                </a:lnTo>
                <a:lnTo>
                  <a:pt x="31382" y="626568"/>
                </a:lnTo>
                <a:lnTo>
                  <a:pt x="50498" y="661914"/>
                </a:lnTo>
                <a:lnTo>
                  <a:pt x="74256" y="696696"/>
                </a:lnTo>
                <a:lnTo>
                  <a:pt x="102723" y="730767"/>
                </a:lnTo>
                <a:lnTo>
                  <a:pt x="132431" y="760656"/>
                </a:lnTo>
                <a:lnTo>
                  <a:pt x="165186" y="788891"/>
                </a:lnTo>
                <a:lnTo>
                  <a:pt x="200804" y="815415"/>
                </a:lnTo>
                <a:lnTo>
                  <a:pt x="239106" y="840173"/>
                </a:lnTo>
                <a:lnTo>
                  <a:pt x="279909" y="863109"/>
                </a:lnTo>
                <a:lnTo>
                  <a:pt x="323031" y="884167"/>
                </a:lnTo>
                <a:lnTo>
                  <a:pt x="368291" y="903290"/>
                </a:lnTo>
                <a:lnTo>
                  <a:pt x="415507" y="920424"/>
                </a:lnTo>
                <a:lnTo>
                  <a:pt x="464498" y="935511"/>
                </a:lnTo>
                <a:lnTo>
                  <a:pt x="515082" y="948497"/>
                </a:lnTo>
                <a:lnTo>
                  <a:pt x="567076" y="959325"/>
                </a:lnTo>
                <a:lnTo>
                  <a:pt x="620301" y="967938"/>
                </a:lnTo>
                <a:lnTo>
                  <a:pt x="674572" y="974282"/>
                </a:lnTo>
                <a:lnTo>
                  <a:pt x="729711" y="978300"/>
                </a:lnTo>
                <a:lnTo>
                  <a:pt x="785533" y="979936"/>
                </a:lnTo>
                <a:lnTo>
                  <a:pt x="841859" y="979135"/>
                </a:lnTo>
                <a:lnTo>
                  <a:pt x="898505" y="975839"/>
                </a:lnTo>
                <a:lnTo>
                  <a:pt x="1127029" y="1102446"/>
                </a:lnTo>
                <a:close/>
              </a:path>
            </a:pathLst>
          </a:custGeom>
          <a:ln w="25908">
            <a:solidFill>
              <a:srgbClr val="F6F96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1"/>
          <p:cNvSpPr txBox="1"/>
          <p:nvPr/>
        </p:nvSpPr>
        <p:spPr>
          <a:xfrm>
            <a:off x="3011112" y="3366825"/>
            <a:ext cx="543264" cy="400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45" marR="3258" algn="ctr">
              <a:lnSpc>
                <a:spcPct val="122700"/>
              </a:lnSpc>
            </a:pPr>
            <a:r>
              <a:rPr sz="705" dirty="0">
                <a:latin typeface="Calibri"/>
                <a:cs typeface="Calibri"/>
              </a:rPr>
              <a:t>Tok </a:t>
            </a:r>
            <a:r>
              <a:rPr sz="705" spc="-3" dirty="0">
                <a:latin typeface="Calibri"/>
                <a:cs typeface="Calibri"/>
              </a:rPr>
              <a:t>informací  </a:t>
            </a:r>
            <a:r>
              <a:rPr sz="705" dirty="0">
                <a:latin typeface="Calibri"/>
                <a:cs typeface="Calibri"/>
              </a:rPr>
              <a:t>z EK </a:t>
            </a:r>
            <a:r>
              <a:rPr sz="705" spc="-3" dirty="0">
                <a:latin typeface="Calibri"/>
                <a:cs typeface="Calibri"/>
              </a:rPr>
              <a:t>směrem</a:t>
            </a:r>
            <a:r>
              <a:rPr sz="705" spc="-51" dirty="0">
                <a:latin typeface="Calibri"/>
                <a:cs typeface="Calibri"/>
              </a:rPr>
              <a:t> </a:t>
            </a:r>
            <a:r>
              <a:rPr sz="705" dirty="0">
                <a:latin typeface="Calibri"/>
                <a:cs typeface="Calibri"/>
              </a:rPr>
              <a:t>k  </a:t>
            </a:r>
            <a:r>
              <a:rPr sz="705" spc="-3" dirty="0">
                <a:latin typeface="Calibri"/>
                <a:cs typeface="Calibri"/>
              </a:rPr>
              <a:t>IK</a:t>
            </a:r>
            <a:endParaRPr sz="705" dirty="0">
              <a:latin typeface="Calibri"/>
              <a:cs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3416564" y="1502895"/>
            <a:ext cx="2140477" cy="888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3"/>
          <p:cNvSpPr/>
          <p:nvPr/>
        </p:nvSpPr>
        <p:spPr>
          <a:xfrm>
            <a:off x="3554376" y="1639773"/>
            <a:ext cx="1847261" cy="595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5"/>
          <p:cNvSpPr/>
          <p:nvPr/>
        </p:nvSpPr>
        <p:spPr>
          <a:xfrm>
            <a:off x="4119023" y="1893202"/>
            <a:ext cx="735557" cy="1078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6"/>
          <p:cNvSpPr/>
          <p:nvPr/>
        </p:nvSpPr>
        <p:spPr>
          <a:xfrm>
            <a:off x="5203786" y="2380442"/>
            <a:ext cx="86336" cy="518654"/>
          </a:xfrm>
          <a:custGeom>
            <a:avLst/>
            <a:gdLst/>
            <a:ahLst/>
            <a:cxnLst/>
            <a:rect l="l" t="t" r="r" b="b"/>
            <a:pathLst>
              <a:path w="134620" h="1114425">
                <a:moveTo>
                  <a:pt x="100584" y="67055"/>
                </a:moveTo>
                <a:lnTo>
                  <a:pt x="33528" y="67055"/>
                </a:lnTo>
                <a:lnTo>
                  <a:pt x="33528" y="1114043"/>
                </a:lnTo>
                <a:lnTo>
                  <a:pt x="100584" y="1114043"/>
                </a:lnTo>
                <a:lnTo>
                  <a:pt x="100584" y="67055"/>
                </a:lnTo>
                <a:close/>
              </a:path>
              <a:path w="134620" h="1114425">
                <a:moveTo>
                  <a:pt x="67056" y="0"/>
                </a:moveTo>
                <a:lnTo>
                  <a:pt x="0" y="67055"/>
                </a:lnTo>
                <a:lnTo>
                  <a:pt x="134112" y="67055"/>
                </a:lnTo>
                <a:lnTo>
                  <a:pt x="67056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7"/>
          <p:cNvSpPr/>
          <p:nvPr/>
        </p:nvSpPr>
        <p:spPr>
          <a:xfrm>
            <a:off x="3613079" y="2396159"/>
            <a:ext cx="86336" cy="518654"/>
          </a:xfrm>
          <a:custGeom>
            <a:avLst/>
            <a:gdLst/>
            <a:ahLst/>
            <a:cxnLst/>
            <a:rect l="l" t="t" r="r" b="b"/>
            <a:pathLst>
              <a:path w="134620" h="1114425">
                <a:moveTo>
                  <a:pt x="0" y="67055"/>
                </a:moveTo>
                <a:lnTo>
                  <a:pt x="67056" y="0"/>
                </a:lnTo>
                <a:lnTo>
                  <a:pt x="134112" y="67055"/>
                </a:lnTo>
                <a:lnTo>
                  <a:pt x="100584" y="67055"/>
                </a:lnTo>
                <a:lnTo>
                  <a:pt x="100584" y="1114043"/>
                </a:lnTo>
                <a:lnTo>
                  <a:pt x="33528" y="1114043"/>
                </a:lnTo>
                <a:lnTo>
                  <a:pt x="33528" y="67055"/>
                </a:lnTo>
                <a:lnTo>
                  <a:pt x="0" y="67055"/>
                </a:lnTo>
                <a:close/>
              </a:path>
            </a:pathLst>
          </a:custGeom>
          <a:ln w="25908">
            <a:solidFill>
              <a:srgbClr val="595958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2" name="object 82"/>
          <p:cNvSpPr/>
          <p:nvPr/>
        </p:nvSpPr>
        <p:spPr>
          <a:xfrm>
            <a:off x="5429161" y="2192119"/>
            <a:ext cx="988790" cy="706977"/>
          </a:xfrm>
          <a:custGeom>
            <a:avLst/>
            <a:gdLst/>
            <a:ahLst/>
            <a:cxnLst/>
            <a:rect l="l" t="t" r="r" b="b"/>
            <a:pathLst>
              <a:path w="1541779" h="1102360">
                <a:moveTo>
                  <a:pt x="793620" y="0"/>
                </a:moveTo>
                <a:lnTo>
                  <a:pt x="741789" y="162"/>
                </a:lnTo>
                <a:lnTo>
                  <a:pt x="690252" y="2525"/>
                </a:lnTo>
                <a:lnTo>
                  <a:pt x="639187" y="7057"/>
                </a:lnTo>
                <a:lnTo>
                  <a:pt x="588772" y="13727"/>
                </a:lnTo>
                <a:lnTo>
                  <a:pt x="539185" y="22504"/>
                </a:lnTo>
                <a:lnTo>
                  <a:pt x="490603" y="33355"/>
                </a:lnTo>
                <a:lnTo>
                  <a:pt x="443205" y="46250"/>
                </a:lnTo>
                <a:lnTo>
                  <a:pt x="397167" y="61157"/>
                </a:lnTo>
                <a:lnTo>
                  <a:pt x="352668" y="78045"/>
                </a:lnTo>
                <a:lnTo>
                  <a:pt x="309886" y="96882"/>
                </a:lnTo>
                <a:lnTo>
                  <a:pt x="268998" y="117636"/>
                </a:lnTo>
                <a:lnTo>
                  <a:pt x="230182" y="140276"/>
                </a:lnTo>
                <a:lnTo>
                  <a:pt x="193616" y="164771"/>
                </a:lnTo>
                <a:lnTo>
                  <a:pt x="159477" y="191090"/>
                </a:lnTo>
                <a:lnTo>
                  <a:pt x="127944" y="219200"/>
                </a:lnTo>
                <a:lnTo>
                  <a:pt x="99193" y="249070"/>
                </a:lnTo>
                <a:lnTo>
                  <a:pt x="70339" y="284865"/>
                </a:lnTo>
                <a:lnTo>
                  <a:pt x="46513" y="321435"/>
                </a:lnTo>
                <a:lnTo>
                  <a:pt x="27642" y="358610"/>
                </a:lnTo>
                <a:lnTo>
                  <a:pt x="13650" y="396218"/>
                </a:lnTo>
                <a:lnTo>
                  <a:pt x="4461" y="434086"/>
                </a:lnTo>
                <a:lnTo>
                  <a:pt x="0" y="472043"/>
                </a:lnTo>
                <a:lnTo>
                  <a:pt x="191" y="509917"/>
                </a:lnTo>
                <a:lnTo>
                  <a:pt x="14232" y="584730"/>
                </a:lnTo>
                <a:lnTo>
                  <a:pt x="27931" y="621325"/>
                </a:lnTo>
                <a:lnTo>
                  <a:pt x="45981" y="657149"/>
                </a:lnTo>
                <a:lnTo>
                  <a:pt x="68307" y="692032"/>
                </a:lnTo>
                <a:lnTo>
                  <a:pt x="94834" y="725801"/>
                </a:lnTo>
                <a:lnTo>
                  <a:pt x="125487" y="758285"/>
                </a:lnTo>
                <a:lnTo>
                  <a:pt x="160190" y="789311"/>
                </a:lnTo>
                <a:lnTo>
                  <a:pt x="198869" y="818708"/>
                </a:lnTo>
                <a:lnTo>
                  <a:pt x="241447" y="846304"/>
                </a:lnTo>
                <a:lnTo>
                  <a:pt x="287849" y="871928"/>
                </a:lnTo>
                <a:lnTo>
                  <a:pt x="338001" y="895407"/>
                </a:lnTo>
                <a:lnTo>
                  <a:pt x="391827" y="916570"/>
                </a:lnTo>
                <a:lnTo>
                  <a:pt x="449485" y="1102307"/>
                </a:lnTo>
                <a:lnTo>
                  <a:pt x="671011" y="975701"/>
                </a:lnTo>
                <a:lnTo>
                  <a:pt x="867365" y="975701"/>
                </a:lnTo>
                <a:lnTo>
                  <a:pt x="888080" y="974144"/>
                </a:lnTo>
                <a:lnTo>
                  <a:pt x="940689" y="967800"/>
                </a:lnTo>
                <a:lnTo>
                  <a:pt x="992281" y="959186"/>
                </a:lnTo>
                <a:lnTo>
                  <a:pt x="1042682" y="948359"/>
                </a:lnTo>
                <a:lnTo>
                  <a:pt x="1091715" y="935373"/>
                </a:lnTo>
                <a:lnTo>
                  <a:pt x="1139204" y="920286"/>
                </a:lnTo>
                <a:lnTo>
                  <a:pt x="1184972" y="903152"/>
                </a:lnTo>
                <a:lnTo>
                  <a:pt x="1228845" y="884028"/>
                </a:lnTo>
                <a:lnTo>
                  <a:pt x="1270645" y="862971"/>
                </a:lnTo>
                <a:lnTo>
                  <a:pt x="1310196" y="840035"/>
                </a:lnTo>
                <a:lnTo>
                  <a:pt x="1347323" y="815277"/>
                </a:lnTo>
                <a:lnTo>
                  <a:pt x="1381850" y="788752"/>
                </a:lnTo>
                <a:lnTo>
                  <a:pt x="1413599" y="760518"/>
                </a:lnTo>
                <a:lnTo>
                  <a:pt x="1442396" y="730629"/>
                </a:lnTo>
                <a:lnTo>
                  <a:pt x="1471251" y="694834"/>
                </a:lnTo>
                <a:lnTo>
                  <a:pt x="1495076" y="658264"/>
                </a:lnTo>
                <a:lnTo>
                  <a:pt x="1513947" y="621089"/>
                </a:lnTo>
                <a:lnTo>
                  <a:pt x="1527939" y="583481"/>
                </a:lnTo>
                <a:lnTo>
                  <a:pt x="1537127" y="545613"/>
                </a:lnTo>
                <a:lnTo>
                  <a:pt x="1541587" y="507656"/>
                </a:lnTo>
                <a:lnTo>
                  <a:pt x="1541395" y="469782"/>
                </a:lnTo>
                <a:lnTo>
                  <a:pt x="1527352" y="394969"/>
                </a:lnTo>
                <a:lnTo>
                  <a:pt x="1513653" y="358374"/>
                </a:lnTo>
                <a:lnTo>
                  <a:pt x="1495602" y="322550"/>
                </a:lnTo>
                <a:lnTo>
                  <a:pt x="1473275" y="287667"/>
                </a:lnTo>
                <a:lnTo>
                  <a:pt x="1446746" y="253898"/>
                </a:lnTo>
                <a:lnTo>
                  <a:pt x="1416093" y="221414"/>
                </a:lnTo>
                <a:lnTo>
                  <a:pt x="1381389" y="190388"/>
                </a:lnTo>
                <a:lnTo>
                  <a:pt x="1342710" y="160991"/>
                </a:lnTo>
                <a:lnTo>
                  <a:pt x="1300131" y="133395"/>
                </a:lnTo>
                <a:lnTo>
                  <a:pt x="1253728" y="107771"/>
                </a:lnTo>
                <a:lnTo>
                  <a:pt x="1203576" y="84292"/>
                </a:lnTo>
                <a:lnTo>
                  <a:pt x="1149750" y="63130"/>
                </a:lnTo>
                <a:lnTo>
                  <a:pt x="1100835" y="47005"/>
                </a:lnTo>
                <a:lnTo>
                  <a:pt x="1050971" y="33302"/>
                </a:lnTo>
                <a:lnTo>
                  <a:pt x="1000334" y="21988"/>
                </a:lnTo>
                <a:lnTo>
                  <a:pt x="949103" y="13032"/>
                </a:lnTo>
                <a:lnTo>
                  <a:pt x="897455" y="6403"/>
                </a:lnTo>
                <a:lnTo>
                  <a:pt x="845568" y="2070"/>
                </a:lnTo>
                <a:lnTo>
                  <a:pt x="793620" y="0"/>
                </a:lnTo>
                <a:close/>
              </a:path>
              <a:path w="1541779" h="1102360">
                <a:moveTo>
                  <a:pt x="867365" y="975701"/>
                </a:moveTo>
                <a:lnTo>
                  <a:pt x="671011" y="975701"/>
                </a:lnTo>
                <a:lnTo>
                  <a:pt x="725921" y="978996"/>
                </a:lnTo>
                <a:lnTo>
                  <a:pt x="780520" y="979798"/>
                </a:lnTo>
                <a:lnTo>
                  <a:pt x="834632" y="978162"/>
                </a:lnTo>
                <a:lnTo>
                  <a:pt x="867365" y="975701"/>
                </a:lnTo>
                <a:close/>
              </a:path>
            </a:pathLst>
          </a:custGeom>
          <a:solidFill>
            <a:srgbClr val="F8FDB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3" name="object 83"/>
          <p:cNvSpPr/>
          <p:nvPr/>
        </p:nvSpPr>
        <p:spPr>
          <a:xfrm>
            <a:off x="5407469" y="2207836"/>
            <a:ext cx="988790" cy="706977"/>
          </a:xfrm>
          <a:custGeom>
            <a:avLst/>
            <a:gdLst/>
            <a:ahLst/>
            <a:cxnLst/>
            <a:rect l="l" t="t" r="r" b="b"/>
            <a:pathLst>
              <a:path w="1541779" h="1102360">
                <a:moveTo>
                  <a:pt x="449485" y="1102307"/>
                </a:moveTo>
                <a:lnTo>
                  <a:pt x="391827" y="916570"/>
                </a:lnTo>
                <a:lnTo>
                  <a:pt x="338001" y="895407"/>
                </a:lnTo>
                <a:lnTo>
                  <a:pt x="287849" y="871928"/>
                </a:lnTo>
                <a:lnTo>
                  <a:pt x="241447" y="846304"/>
                </a:lnTo>
                <a:lnTo>
                  <a:pt x="198869" y="818708"/>
                </a:lnTo>
                <a:lnTo>
                  <a:pt x="160190" y="789311"/>
                </a:lnTo>
                <a:lnTo>
                  <a:pt x="125487" y="758285"/>
                </a:lnTo>
                <a:lnTo>
                  <a:pt x="94834" y="725801"/>
                </a:lnTo>
                <a:lnTo>
                  <a:pt x="68307" y="692032"/>
                </a:lnTo>
                <a:lnTo>
                  <a:pt x="45981" y="657149"/>
                </a:lnTo>
                <a:lnTo>
                  <a:pt x="27931" y="621325"/>
                </a:lnTo>
                <a:lnTo>
                  <a:pt x="14232" y="584730"/>
                </a:lnTo>
                <a:lnTo>
                  <a:pt x="4961" y="547537"/>
                </a:lnTo>
                <a:lnTo>
                  <a:pt x="0" y="472043"/>
                </a:lnTo>
                <a:lnTo>
                  <a:pt x="4461" y="434086"/>
                </a:lnTo>
                <a:lnTo>
                  <a:pt x="13650" y="396218"/>
                </a:lnTo>
                <a:lnTo>
                  <a:pt x="27642" y="358610"/>
                </a:lnTo>
                <a:lnTo>
                  <a:pt x="46513" y="321435"/>
                </a:lnTo>
                <a:lnTo>
                  <a:pt x="70339" y="284865"/>
                </a:lnTo>
                <a:lnTo>
                  <a:pt x="99193" y="249070"/>
                </a:lnTo>
                <a:lnTo>
                  <a:pt x="127944" y="219200"/>
                </a:lnTo>
                <a:lnTo>
                  <a:pt x="159477" y="191090"/>
                </a:lnTo>
                <a:lnTo>
                  <a:pt x="193616" y="164771"/>
                </a:lnTo>
                <a:lnTo>
                  <a:pt x="230182" y="140276"/>
                </a:lnTo>
                <a:lnTo>
                  <a:pt x="268998" y="117636"/>
                </a:lnTo>
                <a:lnTo>
                  <a:pt x="309886" y="96882"/>
                </a:lnTo>
                <a:lnTo>
                  <a:pt x="352668" y="78045"/>
                </a:lnTo>
                <a:lnTo>
                  <a:pt x="397167" y="61157"/>
                </a:lnTo>
                <a:lnTo>
                  <a:pt x="443205" y="46250"/>
                </a:lnTo>
                <a:lnTo>
                  <a:pt x="490603" y="33355"/>
                </a:lnTo>
                <a:lnTo>
                  <a:pt x="539185" y="22504"/>
                </a:lnTo>
                <a:lnTo>
                  <a:pt x="588772" y="13727"/>
                </a:lnTo>
                <a:lnTo>
                  <a:pt x="639187" y="7057"/>
                </a:lnTo>
                <a:lnTo>
                  <a:pt x="690252" y="2525"/>
                </a:lnTo>
                <a:lnTo>
                  <a:pt x="741789" y="162"/>
                </a:lnTo>
                <a:lnTo>
                  <a:pt x="793620" y="0"/>
                </a:lnTo>
                <a:lnTo>
                  <a:pt x="845568" y="2070"/>
                </a:lnTo>
                <a:lnTo>
                  <a:pt x="897455" y="6403"/>
                </a:lnTo>
                <a:lnTo>
                  <a:pt x="949103" y="13032"/>
                </a:lnTo>
                <a:lnTo>
                  <a:pt x="1000334" y="21988"/>
                </a:lnTo>
                <a:lnTo>
                  <a:pt x="1050971" y="33302"/>
                </a:lnTo>
                <a:lnTo>
                  <a:pt x="1100835" y="47005"/>
                </a:lnTo>
                <a:lnTo>
                  <a:pt x="1149750" y="63130"/>
                </a:lnTo>
                <a:lnTo>
                  <a:pt x="1203576" y="84292"/>
                </a:lnTo>
                <a:lnTo>
                  <a:pt x="1253728" y="107771"/>
                </a:lnTo>
                <a:lnTo>
                  <a:pt x="1300131" y="133395"/>
                </a:lnTo>
                <a:lnTo>
                  <a:pt x="1342710" y="160991"/>
                </a:lnTo>
                <a:lnTo>
                  <a:pt x="1381389" y="190388"/>
                </a:lnTo>
                <a:lnTo>
                  <a:pt x="1416093" y="221414"/>
                </a:lnTo>
                <a:lnTo>
                  <a:pt x="1446746" y="253898"/>
                </a:lnTo>
                <a:lnTo>
                  <a:pt x="1473275" y="287667"/>
                </a:lnTo>
                <a:lnTo>
                  <a:pt x="1495602" y="322550"/>
                </a:lnTo>
                <a:lnTo>
                  <a:pt x="1513653" y="358374"/>
                </a:lnTo>
                <a:lnTo>
                  <a:pt x="1527352" y="394969"/>
                </a:lnTo>
                <a:lnTo>
                  <a:pt x="1536624" y="432162"/>
                </a:lnTo>
                <a:lnTo>
                  <a:pt x="1541587" y="507656"/>
                </a:lnTo>
                <a:lnTo>
                  <a:pt x="1537127" y="545613"/>
                </a:lnTo>
                <a:lnTo>
                  <a:pt x="1527939" y="583481"/>
                </a:lnTo>
                <a:lnTo>
                  <a:pt x="1513947" y="621089"/>
                </a:lnTo>
                <a:lnTo>
                  <a:pt x="1495076" y="658264"/>
                </a:lnTo>
                <a:lnTo>
                  <a:pt x="1471251" y="694834"/>
                </a:lnTo>
                <a:lnTo>
                  <a:pt x="1442396" y="730629"/>
                </a:lnTo>
                <a:lnTo>
                  <a:pt x="1413599" y="760518"/>
                </a:lnTo>
                <a:lnTo>
                  <a:pt x="1381850" y="788752"/>
                </a:lnTo>
                <a:lnTo>
                  <a:pt x="1347323" y="815277"/>
                </a:lnTo>
                <a:lnTo>
                  <a:pt x="1310196" y="840035"/>
                </a:lnTo>
                <a:lnTo>
                  <a:pt x="1270645" y="862971"/>
                </a:lnTo>
                <a:lnTo>
                  <a:pt x="1228845" y="884028"/>
                </a:lnTo>
                <a:lnTo>
                  <a:pt x="1184972" y="903152"/>
                </a:lnTo>
                <a:lnTo>
                  <a:pt x="1139204" y="920286"/>
                </a:lnTo>
                <a:lnTo>
                  <a:pt x="1091715" y="935373"/>
                </a:lnTo>
                <a:lnTo>
                  <a:pt x="1042682" y="948359"/>
                </a:lnTo>
                <a:lnTo>
                  <a:pt x="992281" y="959186"/>
                </a:lnTo>
                <a:lnTo>
                  <a:pt x="940689" y="967800"/>
                </a:lnTo>
                <a:lnTo>
                  <a:pt x="888080" y="974144"/>
                </a:lnTo>
                <a:lnTo>
                  <a:pt x="834632" y="978162"/>
                </a:lnTo>
                <a:lnTo>
                  <a:pt x="780520" y="979798"/>
                </a:lnTo>
                <a:lnTo>
                  <a:pt x="725921" y="978996"/>
                </a:lnTo>
                <a:lnTo>
                  <a:pt x="671011" y="975701"/>
                </a:lnTo>
                <a:lnTo>
                  <a:pt x="449485" y="1102307"/>
                </a:lnTo>
                <a:close/>
              </a:path>
            </a:pathLst>
          </a:custGeom>
          <a:ln w="25908">
            <a:solidFill>
              <a:srgbClr val="F6F96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7" name="object 87"/>
          <p:cNvSpPr txBox="1"/>
          <p:nvPr/>
        </p:nvSpPr>
        <p:spPr>
          <a:xfrm>
            <a:off x="5630999" y="2334097"/>
            <a:ext cx="524531" cy="397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45" marR="3258" algn="ctr">
              <a:lnSpc>
                <a:spcPct val="122300"/>
              </a:lnSpc>
            </a:pPr>
            <a:r>
              <a:rPr sz="705" dirty="0">
                <a:effectLst/>
                <a:latin typeface="Calibri"/>
                <a:cs typeface="Calibri"/>
              </a:rPr>
              <a:t>EK:</a:t>
            </a:r>
            <a:r>
              <a:rPr sz="705" spc="-38" dirty="0">
                <a:effectLst/>
                <a:latin typeface="Calibri"/>
                <a:cs typeface="Calibri"/>
              </a:rPr>
              <a:t> </a:t>
            </a:r>
            <a:r>
              <a:rPr sz="705" spc="-3" dirty="0">
                <a:effectLst/>
                <a:latin typeface="Calibri"/>
                <a:cs typeface="Calibri"/>
              </a:rPr>
              <a:t>Informace  </a:t>
            </a:r>
            <a:r>
              <a:rPr sz="705" dirty="0">
                <a:effectLst/>
                <a:latin typeface="Calibri"/>
                <a:cs typeface="Calibri"/>
              </a:rPr>
              <a:t>vedení </a:t>
            </a:r>
            <a:r>
              <a:rPr sz="705" spc="-3" dirty="0">
                <a:effectLst/>
                <a:latin typeface="Calibri"/>
                <a:cs typeface="Calibri"/>
              </a:rPr>
              <a:t>UJEP  </a:t>
            </a:r>
            <a:r>
              <a:rPr sz="705" dirty="0">
                <a:effectLst/>
                <a:latin typeface="Calibri"/>
                <a:cs typeface="Calibri"/>
              </a:rPr>
              <a:t>min. </a:t>
            </a:r>
            <a:r>
              <a:rPr sz="705" spc="-3" dirty="0">
                <a:effectLst/>
                <a:latin typeface="Calibri"/>
                <a:cs typeface="Calibri"/>
              </a:rPr>
              <a:t>2x</a:t>
            </a:r>
            <a:r>
              <a:rPr sz="705" spc="-48" dirty="0">
                <a:effectLst/>
                <a:latin typeface="Calibri"/>
                <a:cs typeface="Calibri"/>
              </a:rPr>
              <a:t> </a:t>
            </a:r>
            <a:r>
              <a:rPr sz="705" spc="-3" dirty="0">
                <a:effectLst/>
                <a:latin typeface="Calibri"/>
                <a:cs typeface="Calibri"/>
              </a:rPr>
              <a:t>ročně</a:t>
            </a:r>
            <a:endParaRPr sz="705" dirty="0">
              <a:effectLst/>
              <a:latin typeface="Calibri"/>
              <a:cs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6034419" y="4111438"/>
            <a:ext cx="873947" cy="1306441"/>
          </a:xfrm>
          <a:custGeom>
            <a:avLst/>
            <a:gdLst/>
            <a:ahLst/>
            <a:cxnLst/>
            <a:rect l="l" t="t" r="r" b="b"/>
            <a:pathLst>
              <a:path w="1362709" h="2037079">
                <a:moveTo>
                  <a:pt x="697988" y="0"/>
                </a:moveTo>
                <a:lnTo>
                  <a:pt x="657485" y="335"/>
                </a:lnTo>
                <a:lnTo>
                  <a:pt x="617181" y="3854"/>
                </a:lnTo>
                <a:lnTo>
                  <a:pt x="577184" y="10516"/>
                </a:lnTo>
                <a:lnTo>
                  <a:pt x="537603" y="20281"/>
                </a:lnTo>
                <a:lnTo>
                  <a:pt x="498547" y="33110"/>
                </a:lnTo>
                <a:lnTo>
                  <a:pt x="460125" y="48961"/>
                </a:lnTo>
                <a:lnTo>
                  <a:pt x="422445" y="67794"/>
                </a:lnTo>
                <a:lnTo>
                  <a:pt x="385616" y="89570"/>
                </a:lnTo>
                <a:lnTo>
                  <a:pt x="349746" y="114248"/>
                </a:lnTo>
                <a:lnTo>
                  <a:pt x="314946" y="141787"/>
                </a:lnTo>
                <a:lnTo>
                  <a:pt x="281322" y="172148"/>
                </a:lnTo>
                <a:lnTo>
                  <a:pt x="248984" y="205290"/>
                </a:lnTo>
                <a:lnTo>
                  <a:pt x="218041" y="241174"/>
                </a:lnTo>
                <a:lnTo>
                  <a:pt x="188601" y="279757"/>
                </a:lnTo>
                <a:lnTo>
                  <a:pt x="160773" y="321002"/>
                </a:lnTo>
                <a:lnTo>
                  <a:pt x="134666" y="364866"/>
                </a:lnTo>
                <a:lnTo>
                  <a:pt x="110388" y="411311"/>
                </a:lnTo>
                <a:lnTo>
                  <a:pt x="88048" y="460295"/>
                </a:lnTo>
                <a:lnTo>
                  <a:pt x="69385" y="507374"/>
                </a:lnTo>
                <a:lnTo>
                  <a:pt x="52999" y="555232"/>
                </a:lnTo>
                <a:lnTo>
                  <a:pt x="38865" y="603751"/>
                </a:lnTo>
                <a:lnTo>
                  <a:pt x="26958" y="652817"/>
                </a:lnTo>
                <a:lnTo>
                  <a:pt x="17256" y="702313"/>
                </a:lnTo>
                <a:lnTo>
                  <a:pt x="9733" y="752125"/>
                </a:lnTo>
                <a:lnTo>
                  <a:pt x="4366" y="802135"/>
                </a:lnTo>
                <a:lnTo>
                  <a:pt x="1129" y="852230"/>
                </a:lnTo>
                <a:lnTo>
                  <a:pt x="0" y="902293"/>
                </a:lnTo>
                <a:lnTo>
                  <a:pt x="952" y="952208"/>
                </a:lnTo>
                <a:lnTo>
                  <a:pt x="3963" y="1001859"/>
                </a:lnTo>
                <a:lnTo>
                  <a:pt x="9008" y="1051132"/>
                </a:lnTo>
                <a:lnTo>
                  <a:pt x="16063" y="1099910"/>
                </a:lnTo>
                <a:lnTo>
                  <a:pt x="25104" y="1148078"/>
                </a:lnTo>
                <a:lnTo>
                  <a:pt x="36105" y="1195519"/>
                </a:lnTo>
                <a:lnTo>
                  <a:pt x="49044" y="1242120"/>
                </a:lnTo>
                <a:lnTo>
                  <a:pt x="63895" y="1287762"/>
                </a:lnTo>
                <a:lnTo>
                  <a:pt x="80635" y="1332332"/>
                </a:lnTo>
                <a:lnTo>
                  <a:pt x="99240" y="1375713"/>
                </a:lnTo>
                <a:lnTo>
                  <a:pt x="119684" y="1417790"/>
                </a:lnTo>
                <a:lnTo>
                  <a:pt x="141944" y="1458446"/>
                </a:lnTo>
                <a:lnTo>
                  <a:pt x="165996" y="1497567"/>
                </a:lnTo>
                <a:lnTo>
                  <a:pt x="191815" y="1535037"/>
                </a:lnTo>
                <a:lnTo>
                  <a:pt x="219376" y="1570740"/>
                </a:lnTo>
                <a:lnTo>
                  <a:pt x="248657" y="1604560"/>
                </a:lnTo>
                <a:lnTo>
                  <a:pt x="279632" y="1636381"/>
                </a:lnTo>
                <a:lnTo>
                  <a:pt x="312278" y="1666089"/>
                </a:lnTo>
                <a:lnTo>
                  <a:pt x="346569" y="1693567"/>
                </a:lnTo>
                <a:lnTo>
                  <a:pt x="397509" y="2036733"/>
                </a:lnTo>
                <a:lnTo>
                  <a:pt x="593203" y="1802812"/>
                </a:lnTo>
                <a:lnTo>
                  <a:pt x="768929" y="1802812"/>
                </a:lnTo>
                <a:lnTo>
                  <a:pt x="807077" y="1794914"/>
                </a:lnTo>
                <a:lnTo>
                  <a:pt x="848339" y="1782836"/>
                </a:lnTo>
                <a:lnTo>
                  <a:pt x="888837" y="1767431"/>
                </a:lnTo>
                <a:lnTo>
                  <a:pt x="928460" y="1748773"/>
                </a:lnTo>
                <a:lnTo>
                  <a:pt x="967095" y="1726936"/>
                </a:lnTo>
                <a:lnTo>
                  <a:pt x="1004632" y="1701994"/>
                </a:lnTo>
                <a:lnTo>
                  <a:pt x="1040959" y="1674022"/>
                </a:lnTo>
                <a:lnTo>
                  <a:pt x="1075965" y="1643094"/>
                </a:lnTo>
                <a:lnTo>
                  <a:pt x="1109538" y="1609283"/>
                </a:lnTo>
                <a:lnTo>
                  <a:pt x="1141566" y="1572663"/>
                </a:lnTo>
                <a:lnTo>
                  <a:pt x="1171939" y="1533310"/>
                </a:lnTo>
                <a:lnTo>
                  <a:pt x="1200545" y="1491295"/>
                </a:lnTo>
                <a:lnTo>
                  <a:pt x="1227273" y="1446695"/>
                </a:lnTo>
                <a:lnTo>
                  <a:pt x="1252011" y="1399582"/>
                </a:lnTo>
                <a:lnTo>
                  <a:pt x="1274647" y="1350032"/>
                </a:lnTo>
                <a:lnTo>
                  <a:pt x="1293310" y="1302952"/>
                </a:lnTo>
                <a:lnTo>
                  <a:pt x="1309696" y="1255095"/>
                </a:lnTo>
                <a:lnTo>
                  <a:pt x="1323831" y="1206575"/>
                </a:lnTo>
                <a:lnTo>
                  <a:pt x="1335737" y="1157510"/>
                </a:lnTo>
                <a:lnTo>
                  <a:pt x="1345439" y="1108013"/>
                </a:lnTo>
                <a:lnTo>
                  <a:pt x="1352962" y="1058202"/>
                </a:lnTo>
                <a:lnTo>
                  <a:pt x="1358329" y="1008191"/>
                </a:lnTo>
                <a:lnTo>
                  <a:pt x="1361566" y="958096"/>
                </a:lnTo>
                <a:lnTo>
                  <a:pt x="1362696" y="908034"/>
                </a:lnTo>
                <a:lnTo>
                  <a:pt x="1361743" y="858119"/>
                </a:lnTo>
                <a:lnTo>
                  <a:pt x="1358732" y="808467"/>
                </a:lnTo>
                <a:lnTo>
                  <a:pt x="1353687" y="759194"/>
                </a:lnTo>
                <a:lnTo>
                  <a:pt x="1346632" y="710416"/>
                </a:lnTo>
                <a:lnTo>
                  <a:pt x="1337592" y="662249"/>
                </a:lnTo>
                <a:lnTo>
                  <a:pt x="1326590" y="614807"/>
                </a:lnTo>
                <a:lnTo>
                  <a:pt x="1313651" y="568207"/>
                </a:lnTo>
                <a:lnTo>
                  <a:pt x="1298800" y="522564"/>
                </a:lnTo>
                <a:lnTo>
                  <a:pt x="1282060" y="477994"/>
                </a:lnTo>
                <a:lnTo>
                  <a:pt x="1263455" y="434613"/>
                </a:lnTo>
                <a:lnTo>
                  <a:pt x="1243011" y="392537"/>
                </a:lnTo>
                <a:lnTo>
                  <a:pt x="1220751" y="351880"/>
                </a:lnTo>
                <a:lnTo>
                  <a:pt x="1196700" y="312759"/>
                </a:lnTo>
                <a:lnTo>
                  <a:pt x="1170881" y="275289"/>
                </a:lnTo>
                <a:lnTo>
                  <a:pt x="1143319" y="239587"/>
                </a:lnTo>
                <a:lnTo>
                  <a:pt x="1114038" y="205767"/>
                </a:lnTo>
                <a:lnTo>
                  <a:pt x="1083063" y="173945"/>
                </a:lnTo>
                <a:lnTo>
                  <a:pt x="1050417" y="144238"/>
                </a:lnTo>
                <a:lnTo>
                  <a:pt x="1016126" y="116760"/>
                </a:lnTo>
                <a:lnTo>
                  <a:pt x="977946" y="90177"/>
                </a:lnTo>
                <a:lnTo>
                  <a:pt x="939095" y="67099"/>
                </a:lnTo>
                <a:lnTo>
                  <a:pt x="899682" y="47487"/>
                </a:lnTo>
                <a:lnTo>
                  <a:pt x="859815" y="31300"/>
                </a:lnTo>
                <a:lnTo>
                  <a:pt x="819604" y="18498"/>
                </a:lnTo>
                <a:lnTo>
                  <a:pt x="779157" y="9041"/>
                </a:lnTo>
                <a:lnTo>
                  <a:pt x="738582" y="2888"/>
                </a:lnTo>
                <a:lnTo>
                  <a:pt x="697988" y="0"/>
                </a:lnTo>
                <a:close/>
              </a:path>
              <a:path w="1362709" h="2037079">
                <a:moveTo>
                  <a:pt x="768929" y="1802812"/>
                </a:moveTo>
                <a:lnTo>
                  <a:pt x="593203" y="1802812"/>
                </a:lnTo>
                <a:lnTo>
                  <a:pt x="636615" y="1808478"/>
                </a:lnTo>
                <a:lnTo>
                  <a:pt x="679820" y="1810448"/>
                </a:lnTo>
                <a:lnTo>
                  <a:pt x="722706" y="1808794"/>
                </a:lnTo>
                <a:lnTo>
                  <a:pt x="765162" y="1803592"/>
                </a:lnTo>
                <a:lnTo>
                  <a:pt x="768929" y="1802812"/>
                </a:lnTo>
                <a:close/>
              </a:path>
            </a:pathLst>
          </a:custGeom>
          <a:solidFill>
            <a:srgbClr val="F8FDB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9" name="object 89"/>
          <p:cNvSpPr/>
          <p:nvPr/>
        </p:nvSpPr>
        <p:spPr>
          <a:xfrm>
            <a:off x="6034419" y="4111438"/>
            <a:ext cx="873947" cy="1306441"/>
          </a:xfrm>
          <a:custGeom>
            <a:avLst/>
            <a:gdLst/>
            <a:ahLst/>
            <a:cxnLst/>
            <a:rect l="l" t="t" r="r" b="b"/>
            <a:pathLst>
              <a:path w="1362709" h="2037079">
                <a:moveTo>
                  <a:pt x="397509" y="2036733"/>
                </a:moveTo>
                <a:lnTo>
                  <a:pt x="346569" y="1693567"/>
                </a:lnTo>
                <a:lnTo>
                  <a:pt x="312278" y="1666089"/>
                </a:lnTo>
                <a:lnTo>
                  <a:pt x="279632" y="1636381"/>
                </a:lnTo>
                <a:lnTo>
                  <a:pt x="248657" y="1604560"/>
                </a:lnTo>
                <a:lnTo>
                  <a:pt x="219376" y="1570740"/>
                </a:lnTo>
                <a:lnTo>
                  <a:pt x="191815" y="1535037"/>
                </a:lnTo>
                <a:lnTo>
                  <a:pt x="165996" y="1497567"/>
                </a:lnTo>
                <a:lnTo>
                  <a:pt x="141944" y="1458446"/>
                </a:lnTo>
                <a:lnTo>
                  <a:pt x="119684" y="1417790"/>
                </a:lnTo>
                <a:lnTo>
                  <a:pt x="99240" y="1375713"/>
                </a:lnTo>
                <a:lnTo>
                  <a:pt x="80635" y="1332332"/>
                </a:lnTo>
                <a:lnTo>
                  <a:pt x="63895" y="1287762"/>
                </a:lnTo>
                <a:lnTo>
                  <a:pt x="49044" y="1242120"/>
                </a:lnTo>
                <a:lnTo>
                  <a:pt x="36105" y="1195519"/>
                </a:lnTo>
                <a:lnTo>
                  <a:pt x="25104" y="1148078"/>
                </a:lnTo>
                <a:lnTo>
                  <a:pt x="16063" y="1099910"/>
                </a:lnTo>
                <a:lnTo>
                  <a:pt x="9008" y="1051132"/>
                </a:lnTo>
                <a:lnTo>
                  <a:pt x="3963" y="1001859"/>
                </a:lnTo>
                <a:lnTo>
                  <a:pt x="952" y="952208"/>
                </a:lnTo>
                <a:lnTo>
                  <a:pt x="0" y="902293"/>
                </a:lnTo>
                <a:lnTo>
                  <a:pt x="1129" y="852230"/>
                </a:lnTo>
                <a:lnTo>
                  <a:pt x="4366" y="802135"/>
                </a:lnTo>
                <a:lnTo>
                  <a:pt x="9733" y="752125"/>
                </a:lnTo>
                <a:lnTo>
                  <a:pt x="17256" y="702313"/>
                </a:lnTo>
                <a:lnTo>
                  <a:pt x="26958" y="652817"/>
                </a:lnTo>
                <a:lnTo>
                  <a:pt x="38865" y="603751"/>
                </a:lnTo>
                <a:lnTo>
                  <a:pt x="52999" y="555232"/>
                </a:lnTo>
                <a:lnTo>
                  <a:pt x="69385" y="507374"/>
                </a:lnTo>
                <a:lnTo>
                  <a:pt x="88048" y="460295"/>
                </a:lnTo>
                <a:lnTo>
                  <a:pt x="110388" y="411311"/>
                </a:lnTo>
                <a:lnTo>
                  <a:pt x="134666" y="364866"/>
                </a:lnTo>
                <a:lnTo>
                  <a:pt x="160773" y="321002"/>
                </a:lnTo>
                <a:lnTo>
                  <a:pt x="188601" y="279757"/>
                </a:lnTo>
                <a:lnTo>
                  <a:pt x="218041" y="241174"/>
                </a:lnTo>
                <a:lnTo>
                  <a:pt x="248984" y="205290"/>
                </a:lnTo>
                <a:lnTo>
                  <a:pt x="281322" y="172148"/>
                </a:lnTo>
                <a:lnTo>
                  <a:pt x="314946" y="141787"/>
                </a:lnTo>
                <a:lnTo>
                  <a:pt x="349746" y="114248"/>
                </a:lnTo>
                <a:lnTo>
                  <a:pt x="385616" y="89570"/>
                </a:lnTo>
                <a:lnTo>
                  <a:pt x="422445" y="67794"/>
                </a:lnTo>
                <a:lnTo>
                  <a:pt x="460125" y="48961"/>
                </a:lnTo>
                <a:lnTo>
                  <a:pt x="498547" y="33110"/>
                </a:lnTo>
                <a:lnTo>
                  <a:pt x="537603" y="20281"/>
                </a:lnTo>
                <a:lnTo>
                  <a:pt x="577184" y="10516"/>
                </a:lnTo>
                <a:lnTo>
                  <a:pt x="617181" y="3854"/>
                </a:lnTo>
                <a:lnTo>
                  <a:pt x="657485" y="335"/>
                </a:lnTo>
                <a:lnTo>
                  <a:pt x="697988" y="0"/>
                </a:lnTo>
                <a:lnTo>
                  <a:pt x="738582" y="2888"/>
                </a:lnTo>
                <a:lnTo>
                  <a:pt x="779157" y="9041"/>
                </a:lnTo>
                <a:lnTo>
                  <a:pt x="819604" y="18498"/>
                </a:lnTo>
                <a:lnTo>
                  <a:pt x="859815" y="31300"/>
                </a:lnTo>
                <a:lnTo>
                  <a:pt x="899682" y="47487"/>
                </a:lnTo>
                <a:lnTo>
                  <a:pt x="939095" y="67099"/>
                </a:lnTo>
                <a:lnTo>
                  <a:pt x="977946" y="90177"/>
                </a:lnTo>
                <a:lnTo>
                  <a:pt x="1016126" y="116760"/>
                </a:lnTo>
                <a:lnTo>
                  <a:pt x="1050417" y="144238"/>
                </a:lnTo>
                <a:lnTo>
                  <a:pt x="1083063" y="173945"/>
                </a:lnTo>
                <a:lnTo>
                  <a:pt x="1114038" y="205767"/>
                </a:lnTo>
                <a:lnTo>
                  <a:pt x="1143319" y="239587"/>
                </a:lnTo>
                <a:lnTo>
                  <a:pt x="1170881" y="275289"/>
                </a:lnTo>
                <a:lnTo>
                  <a:pt x="1196700" y="312759"/>
                </a:lnTo>
                <a:lnTo>
                  <a:pt x="1220751" y="351880"/>
                </a:lnTo>
                <a:lnTo>
                  <a:pt x="1243011" y="392537"/>
                </a:lnTo>
                <a:lnTo>
                  <a:pt x="1263455" y="434613"/>
                </a:lnTo>
                <a:lnTo>
                  <a:pt x="1282060" y="477994"/>
                </a:lnTo>
                <a:lnTo>
                  <a:pt x="1298800" y="522564"/>
                </a:lnTo>
                <a:lnTo>
                  <a:pt x="1313651" y="568207"/>
                </a:lnTo>
                <a:lnTo>
                  <a:pt x="1326590" y="614807"/>
                </a:lnTo>
                <a:lnTo>
                  <a:pt x="1337592" y="662249"/>
                </a:lnTo>
                <a:lnTo>
                  <a:pt x="1346632" y="710416"/>
                </a:lnTo>
                <a:lnTo>
                  <a:pt x="1353687" y="759194"/>
                </a:lnTo>
                <a:lnTo>
                  <a:pt x="1358732" y="808467"/>
                </a:lnTo>
                <a:lnTo>
                  <a:pt x="1361743" y="858119"/>
                </a:lnTo>
                <a:lnTo>
                  <a:pt x="1362696" y="908034"/>
                </a:lnTo>
                <a:lnTo>
                  <a:pt x="1361566" y="958096"/>
                </a:lnTo>
                <a:lnTo>
                  <a:pt x="1358329" y="1008191"/>
                </a:lnTo>
                <a:lnTo>
                  <a:pt x="1352962" y="1058202"/>
                </a:lnTo>
                <a:lnTo>
                  <a:pt x="1345439" y="1108013"/>
                </a:lnTo>
                <a:lnTo>
                  <a:pt x="1335737" y="1157510"/>
                </a:lnTo>
                <a:lnTo>
                  <a:pt x="1323831" y="1206575"/>
                </a:lnTo>
                <a:lnTo>
                  <a:pt x="1309696" y="1255095"/>
                </a:lnTo>
                <a:lnTo>
                  <a:pt x="1293310" y="1302952"/>
                </a:lnTo>
                <a:lnTo>
                  <a:pt x="1274647" y="1350032"/>
                </a:lnTo>
                <a:lnTo>
                  <a:pt x="1252011" y="1399582"/>
                </a:lnTo>
                <a:lnTo>
                  <a:pt x="1227273" y="1446695"/>
                </a:lnTo>
                <a:lnTo>
                  <a:pt x="1200545" y="1491295"/>
                </a:lnTo>
                <a:lnTo>
                  <a:pt x="1171939" y="1533310"/>
                </a:lnTo>
                <a:lnTo>
                  <a:pt x="1141566" y="1572663"/>
                </a:lnTo>
                <a:lnTo>
                  <a:pt x="1109538" y="1609283"/>
                </a:lnTo>
                <a:lnTo>
                  <a:pt x="1075965" y="1643094"/>
                </a:lnTo>
                <a:lnTo>
                  <a:pt x="1040959" y="1674022"/>
                </a:lnTo>
                <a:lnTo>
                  <a:pt x="1004632" y="1701994"/>
                </a:lnTo>
                <a:lnTo>
                  <a:pt x="967095" y="1726936"/>
                </a:lnTo>
                <a:lnTo>
                  <a:pt x="928460" y="1748773"/>
                </a:lnTo>
                <a:lnTo>
                  <a:pt x="888837" y="1767431"/>
                </a:lnTo>
                <a:lnTo>
                  <a:pt x="848339" y="1782836"/>
                </a:lnTo>
                <a:lnTo>
                  <a:pt x="807077" y="1794914"/>
                </a:lnTo>
                <a:lnTo>
                  <a:pt x="765162" y="1803592"/>
                </a:lnTo>
                <a:lnTo>
                  <a:pt x="722706" y="1808794"/>
                </a:lnTo>
                <a:lnTo>
                  <a:pt x="679820" y="1810448"/>
                </a:lnTo>
                <a:lnTo>
                  <a:pt x="636615" y="1808478"/>
                </a:lnTo>
                <a:lnTo>
                  <a:pt x="593203" y="1802812"/>
                </a:lnTo>
                <a:lnTo>
                  <a:pt x="397509" y="2036733"/>
                </a:lnTo>
                <a:close/>
              </a:path>
            </a:pathLst>
          </a:custGeom>
          <a:ln w="25908">
            <a:solidFill>
              <a:srgbClr val="F6F96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6" name="object 96"/>
          <p:cNvSpPr txBox="1"/>
          <p:nvPr/>
        </p:nvSpPr>
        <p:spPr>
          <a:xfrm>
            <a:off x="6244635" y="4316576"/>
            <a:ext cx="487879" cy="800335"/>
          </a:xfrm>
          <a:prstGeom prst="rect">
            <a:avLst/>
          </a:prstGeom>
        </p:spPr>
        <p:txBody>
          <a:bodyPr vert="horz" wrap="square" lIns="0" tIns="24435" rIns="0" bIns="0" rtlCol="0">
            <a:spAutoFit/>
          </a:bodyPr>
          <a:lstStyle/>
          <a:p>
            <a:pPr marL="1222" algn="ctr">
              <a:spcBef>
                <a:spcPts val="192"/>
              </a:spcBef>
            </a:pPr>
            <a:r>
              <a:rPr sz="705" dirty="0">
                <a:latin typeface="Calibri"/>
                <a:cs typeface="Calibri"/>
              </a:rPr>
              <a:t>IK:</a:t>
            </a:r>
            <a:r>
              <a:rPr sz="705" spc="-48" dirty="0">
                <a:latin typeface="Calibri"/>
                <a:cs typeface="Calibri"/>
              </a:rPr>
              <a:t> </a:t>
            </a:r>
            <a:r>
              <a:rPr sz="705" spc="-3" dirty="0">
                <a:latin typeface="Calibri"/>
                <a:cs typeface="Calibri"/>
              </a:rPr>
              <a:t>Pravidla</a:t>
            </a:r>
            <a:endParaRPr sz="705" dirty="0">
              <a:latin typeface="Calibri"/>
              <a:cs typeface="Calibri"/>
            </a:endParaRPr>
          </a:p>
          <a:p>
            <a:pPr marL="7737" marR="3258" indent="1222" algn="ctr">
              <a:lnSpc>
                <a:spcPct val="122700"/>
              </a:lnSpc>
              <a:spcBef>
                <a:spcPts val="6"/>
              </a:spcBef>
            </a:pPr>
            <a:r>
              <a:rPr sz="705" dirty="0">
                <a:latin typeface="Calibri"/>
                <a:cs typeface="Calibri"/>
              </a:rPr>
              <a:t>činnosti a  </a:t>
            </a:r>
            <a:r>
              <a:rPr sz="705" spc="-3" dirty="0">
                <a:latin typeface="Calibri"/>
                <a:cs typeface="Calibri"/>
              </a:rPr>
              <a:t>komunikace  </a:t>
            </a:r>
            <a:r>
              <a:rPr sz="705" dirty="0">
                <a:latin typeface="Calibri"/>
                <a:cs typeface="Calibri"/>
              </a:rPr>
              <a:t>jsou </a:t>
            </a:r>
            <a:r>
              <a:rPr sz="705" spc="-3" dirty="0">
                <a:latin typeface="Calibri"/>
                <a:cs typeface="Calibri"/>
              </a:rPr>
              <a:t>určeny  r</a:t>
            </a:r>
            <a:r>
              <a:rPr sz="705" spc="3" dirty="0">
                <a:latin typeface="Calibri"/>
                <a:cs typeface="Calibri"/>
              </a:rPr>
              <a:t>o</a:t>
            </a:r>
            <a:r>
              <a:rPr sz="705" spc="-3" dirty="0">
                <a:latin typeface="Calibri"/>
                <a:cs typeface="Calibri"/>
              </a:rPr>
              <a:t>zh</a:t>
            </a:r>
            <a:r>
              <a:rPr sz="705" spc="3" dirty="0">
                <a:latin typeface="Calibri"/>
                <a:cs typeface="Calibri"/>
              </a:rPr>
              <a:t>o</a:t>
            </a:r>
            <a:r>
              <a:rPr sz="705" spc="-3" dirty="0">
                <a:latin typeface="Calibri"/>
                <a:cs typeface="Calibri"/>
              </a:rPr>
              <a:t>dnu</a:t>
            </a:r>
            <a:r>
              <a:rPr sz="705" dirty="0">
                <a:latin typeface="Calibri"/>
                <a:cs typeface="Calibri"/>
              </a:rPr>
              <a:t>t</a:t>
            </a:r>
            <a:r>
              <a:rPr sz="705" spc="-10" dirty="0">
                <a:latin typeface="Calibri"/>
                <a:cs typeface="Calibri"/>
              </a:rPr>
              <a:t>í</a:t>
            </a:r>
            <a:r>
              <a:rPr sz="705" dirty="0">
                <a:latin typeface="Calibri"/>
                <a:cs typeface="Calibri"/>
              </a:rPr>
              <a:t>m  </a:t>
            </a:r>
            <a:r>
              <a:rPr sz="705" spc="-3" dirty="0">
                <a:latin typeface="Calibri"/>
                <a:cs typeface="Calibri"/>
              </a:rPr>
              <a:t>rektora</a:t>
            </a:r>
            <a:endParaRPr sz="705" dirty="0">
              <a:latin typeface="Calibri"/>
              <a:cs typeface="Calibri"/>
            </a:endParaRPr>
          </a:p>
        </p:txBody>
      </p:sp>
      <p:pic>
        <p:nvPicPr>
          <p:cNvPr id="97" name="Picture 6"/>
          <p:cNvPicPr>
            <a:picLocks noChangeAspect="1" noChangeArrowheads="1"/>
          </p:cNvPicPr>
          <p:nvPr/>
        </p:nvPicPr>
        <p:blipFill>
          <a:blip r:embed="rId5" cstate="print"/>
          <a:srcRect l="4553" t="-20290" r="12985" b="1450"/>
          <a:stretch>
            <a:fillRect/>
          </a:stretch>
        </p:blipFill>
        <p:spPr bwMode="auto">
          <a:xfrm>
            <a:off x="0" y="6597650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" name="object 77"/>
          <p:cNvSpPr/>
          <p:nvPr/>
        </p:nvSpPr>
        <p:spPr>
          <a:xfrm>
            <a:off x="5190198" y="2388080"/>
            <a:ext cx="86336" cy="518654"/>
          </a:xfrm>
          <a:custGeom>
            <a:avLst/>
            <a:gdLst/>
            <a:ahLst/>
            <a:cxnLst/>
            <a:rect l="l" t="t" r="r" b="b"/>
            <a:pathLst>
              <a:path w="134620" h="1114425">
                <a:moveTo>
                  <a:pt x="0" y="67055"/>
                </a:moveTo>
                <a:lnTo>
                  <a:pt x="67056" y="0"/>
                </a:lnTo>
                <a:lnTo>
                  <a:pt x="134112" y="67055"/>
                </a:lnTo>
                <a:lnTo>
                  <a:pt x="100584" y="67055"/>
                </a:lnTo>
                <a:lnTo>
                  <a:pt x="100584" y="1114043"/>
                </a:lnTo>
                <a:lnTo>
                  <a:pt x="33528" y="1114043"/>
                </a:lnTo>
                <a:lnTo>
                  <a:pt x="33528" y="67055"/>
                </a:lnTo>
                <a:lnTo>
                  <a:pt x="0" y="67055"/>
                </a:lnTo>
                <a:close/>
              </a:path>
            </a:pathLst>
          </a:custGeom>
          <a:ln w="25908">
            <a:solidFill>
              <a:srgbClr val="595958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6" name="Nadpis 1"/>
          <p:cNvSpPr txBox="1">
            <a:spLocks/>
          </p:cNvSpPr>
          <p:nvPr/>
        </p:nvSpPr>
        <p:spPr>
          <a:xfrm>
            <a:off x="481155" y="775165"/>
            <a:ext cx="7275736" cy="67473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dirty="0" smtClean="0">
                <a:solidFill>
                  <a:srgbClr val="800080"/>
                </a:solidFill>
              </a:rPr>
              <a:t>3. Proces implementace </a:t>
            </a:r>
            <a:r>
              <a:rPr lang="cs-CZ" sz="3600" b="1" dirty="0" smtClean="0">
                <a:solidFill>
                  <a:srgbClr val="800080"/>
                </a:solidFill>
              </a:rPr>
              <a:t>HRS4R</a:t>
            </a:r>
            <a:endParaRPr lang="cs-CZ" sz="3600" b="1" dirty="0">
              <a:solidFill>
                <a:srgbClr val="800080"/>
              </a:solidFill>
            </a:endParaRPr>
          </a:p>
        </p:txBody>
      </p:sp>
      <p:pic>
        <p:nvPicPr>
          <p:cNvPr id="74" name="Obrázek 7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188" y="68818"/>
            <a:ext cx="2555274" cy="55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8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79512" y="182269"/>
            <a:ext cx="669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rgbClr val="800080"/>
                </a:solidFill>
              </a:rPr>
              <a:t>Zpráva zaslána na Evropskou Komisi dne 2. 6. 2021</a:t>
            </a:r>
            <a:endParaRPr lang="cs-CZ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61854"/>
            <a:ext cx="2106987" cy="455052"/>
          </a:xfrm>
          <a:prstGeom prst="rect">
            <a:avLst/>
          </a:prstGeom>
        </p:spPr>
      </p:pic>
      <p:pic>
        <p:nvPicPr>
          <p:cNvPr id="5" name="Obrázek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5" t="19107" r="24572" b="33642"/>
          <a:stretch/>
        </p:blipFill>
        <p:spPr bwMode="auto">
          <a:xfrm>
            <a:off x="646057" y="819564"/>
            <a:ext cx="7096125" cy="33807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ázek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7" t="52322" r="14683" b="15932"/>
          <a:stretch/>
        </p:blipFill>
        <p:spPr bwMode="auto">
          <a:xfrm>
            <a:off x="827584" y="4077072"/>
            <a:ext cx="8077200" cy="2492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2433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87958"/>
            <a:ext cx="7344816" cy="346050"/>
          </a:xfrm>
        </p:spPr>
        <p:txBody>
          <a:bodyPr>
            <a:noAutofit/>
          </a:bodyPr>
          <a:lstStyle/>
          <a:p>
            <a:r>
              <a:rPr lang="cs-CZ" sz="3200" b="1" dirty="0">
                <a:solidFill>
                  <a:srgbClr val="800080"/>
                </a:solidFill>
              </a:rPr>
              <a:t>4</a:t>
            </a:r>
            <a:r>
              <a:rPr lang="cs-CZ" sz="3200" b="1" dirty="0" smtClean="0">
                <a:solidFill>
                  <a:srgbClr val="800080"/>
                </a:solidFill>
              </a:rPr>
              <a:t>. </a:t>
            </a:r>
            <a:r>
              <a:rPr lang="cs-CZ" sz="3200" b="1" dirty="0" smtClean="0">
                <a:solidFill>
                  <a:srgbClr val="800080"/>
                </a:solidFill>
              </a:rPr>
              <a:t>Proč si udržet HR </a:t>
            </a:r>
            <a:r>
              <a:rPr lang="cs-CZ" sz="3200" b="1" dirty="0" err="1" smtClean="0">
                <a:solidFill>
                  <a:srgbClr val="800080"/>
                </a:solidFill>
              </a:rPr>
              <a:t>Award</a:t>
            </a:r>
            <a:r>
              <a:rPr lang="cs-CZ" sz="3200" b="1" dirty="0" smtClean="0">
                <a:solidFill>
                  <a:srgbClr val="800080"/>
                </a:solidFill>
              </a:rPr>
              <a:t> na UJEP?</a:t>
            </a:r>
            <a:endParaRPr lang="cs-CZ" sz="3200" dirty="0">
              <a:solidFill>
                <a:srgbClr val="7030A0"/>
              </a:solidFill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l="4553" t="-20290" r="12985" b="1450"/>
          <a:stretch>
            <a:fillRect/>
          </a:stretch>
        </p:blipFill>
        <p:spPr bwMode="auto">
          <a:xfrm>
            <a:off x="0" y="6597650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ovéPole 6"/>
          <p:cNvSpPr txBox="1"/>
          <p:nvPr/>
        </p:nvSpPr>
        <p:spPr>
          <a:xfrm>
            <a:off x="179512" y="764704"/>
            <a:ext cx="8712968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Zvyšuje </a:t>
            </a:r>
            <a:r>
              <a:rPr lang="cs-CZ" sz="2000" dirty="0" smtClean="0"/>
              <a:t>národní i mezinárodní viditelnost a atraktivitu </a:t>
            </a:r>
            <a:r>
              <a:rPr lang="cs-CZ" sz="2000" dirty="0"/>
              <a:t>dané </a:t>
            </a:r>
            <a:r>
              <a:rPr lang="cs-CZ" sz="2000" dirty="0" smtClean="0"/>
              <a:t>VO. Více na: </a:t>
            </a:r>
            <a:r>
              <a:rPr lang="cs-CZ" sz="2000" dirty="0">
                <a:hlinkClick r:id="rId3"/>
              </a:rPr>
              <a:t>https://</a:t>
            </a:r>
            <a:r>
              <a:rPr lang="cs-CZ" sz="2000" dirty="0" smtClean="0">
                <a:hlinkClick r:id="rId3"/>
              </a:rPr>
              <a:t>euraxess.ec.europa.eu/</a:t>
            </a:r>
            <a:r>
              <a:rPr lang="cs-CZ" sz="2000" dirty="0" err="1" smtClean="0">
                <a:hlinkClick r:id="rId3"/>
              </a:rPr>
              <a:t>jobs</a:t>
            </a:r>
            <a:r>
              <a:rPr lang="cs-CZ" sz="2000" dirty="0" smtClean="0">
                <a:hlinkClick r:id="rId3"/>
              </a:rPr>
              <a:t>/hrs4r#show_CZECH-REPUBLIC</a:t>
            </a:r>
            <a:r>
              <a:rPr lang="cs-CZ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Propagace internacionalizace organizace.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TA ČR </a:t>
            </a:r>
            <a:r>
              <a:rPr lang="cs-CZ" sz="2000" dirty="0"/>
              <a:t>–bonifikace držitele HR </a:t>
            </a:r>
            <a:r>
              <a:rPr lang="cs-CZ" sz="2000" dirty="0" err="1" smtClean="0"/>
              <a:t>Award</a:t>
            </a:r>
            <a:r>
              <a:rPr lang="cs-CZ" sz="2000" dirty="0"/>
              <a:t> </a:t>
            </a:r>
            <a:r>
              <a:rPr lang="cs-CZ" sz="2000" dirty="0" smtClean="0"/>
              <a:t>navýšením </a:t>
            </a:r>
            <a:r>
              <a:rPr lang="cs-CZ" sz="2000" dirty="0"/>
              <a:t>režijních nákladů z 20% na 30</a:t>
            </a:r>
            <a:r>
              <a:rPr lang="cs-CZ" sz="2000" dirty="0" smtClean="0"/>
              <a:t>% v jejich programech.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Program Horizont </a:t>
            </a:r>
            <a:r>
              <a:rPr lang="cs-CZ" sz="2000" dirty="0" smtClean="0"/>
              <a:t>2020 považuje za standard naplňování principů Charty a Kodexu. Grantová </a:t>
            </a:r>
            <a:r>
              <a:rPr lang="cs-CZ" sz="2000" dirty="0"/>
              <a:t>dohoda –čl. 32- při nezapojení se do procesu HRS4R hrozí zamítnutí nákladů, snížení výše grantu či </a:t>
            </a:r>
            <a:r>
              <a:rPr lang="cs-CZ" sz="2000" dirty="0" smtClean="0"/>
              <a:t>ukončení projektu.</a:t>
            </a:r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Evropská </a:t>
            </a:r>
            <a:r>
              <a:rPr lang="cs-CZ" sz="2000" dirty="0"/>
              <a:t>komise -možné zohlednění ocenění HR </a:t>
            </a:r>
            <a:r>
              <a:rPr lang="cs-CZ" sz="2000" dirty="0" err="1" smtClean="0"/>
              <a:t>Award</a:t>
            </a:r>
            <a:r>
              <a:rPr lang="cs-CZ" sz="2000" dirty="0" smtClean="0"/>
              <a:t> v </a:t>
            </a:r>
            <a:r>
              <a:rPr lang="cs-CZ" sz="2000" dirty="0"/>
              <a:t>9. rámcovém programu EU pro výzkum a </a:t>
            </a:r>
            <a:r>
              <a:rPr lang="cs-CZ" sz="2000" dirty="0" smtClean="0"/>
              <a:t>inovace.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MŠMT –úvaha </a:t>
            </a:r>
            <a:r>
              <a:rPr lang="cs-CZ" sz="2000" dirty="0"/>
              <a:t>o zohlednění ocenění HR </a:t>
            </a:r>
            <a:r>
              <a:rPr lang="cs-CZ" sz="2000" dirty="0" err="1" smtClean="0"/>
              <a:t>Award</a:t>
            </a:r>
            <a:r>
              <a:rPr lang="cs-CZ" sz="2000" dirty="0" smtClean="0"/>
              <a:t> při hodnocení projektů </a:t>
            </a:r>
            <a:r>
              <a:rPr lang="cs-CZ" sz="2000" dirty="0"/>
              <a:t>budoucích </a:t>
            </a:r>
            <a:r>
              <a:rPr lang="cs-CZ" sz="2000" dirty="0" smtClean="0"/>
              <a:t>výzev.</a:t>
            </a:r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Dokument Strategický záměr ministerstva pro oblast VŠ na období od roku 2021 – část </a:t>
            </a:r>
            <a:r>
              <a:rPr lang="cs-CZ" sz="2000" u="sng" dirty="0" smtClean="0"/>
              <a:t>D. POSÍLIT </a:t>
            </a:r>
            <a:r>
              <a:rPr lang="cs-CZ" sz="2000" u="sng" dirty="0"/>
              <a:t>STRATEGICKÉ ŘÍZENÍ LIDSKÝCH ZDROJŮ NA VYSOKÝCH </a:t>
            </a:r>
            <a:r>
              <a:rPr lang="cs-CZ" sz="2000" u="sng" dirty="0" smtClean="0"/>
              <a:t>ŠKOLÁCH</a:t>
            </a:r>
            <a:r>
              <a:rPr lang="cs-CZ" sz="2000" dirty="0" smtClean="0"/>
              <a:t>= držitelé HR </a:t>
            </a:r>
            <a:r>
              <a:rPr lang="cs-CZ" sz="2000" dirty="0" err="1"/>
              <a:t>Award</a:t>
            </a:r>
            <a:r>
              <a:rPr lang="cs-CZ" sz="2000" dirty="0"/>
              <a:t> </a:t>
            </a:r>
            <a:r>
              <a:rPr lang="cs-CZ" sz="2000" dirty="0" smtClean="0"/>
              <a:t>zohledněni NAÚ </a:t>
            </a:r>
            <a:r>
              <a:rPr lang="cs-CZ" sz="2000" dirty="0"/>
              <a:t>při vnějším hodnocení </a:t>
            </a:r>
            <a:r>
              <a:rPr lang="cs-CZ" sz="2000" dirty="0" smtClean="0"/>
              <a:t>kvality a při </a:t>
            </a:r>
            <a:r>
              <a:rPr lang="cs-CZ" sz="2000" dirty="0"/>
              <a:t>hodnocení </a:t>
            </a:r>
            <a:r>
              <a:rPr lang="cs-CZ" sz="2000" dirty="0" smtClean="0"/>
              <a:t>VO dle </a:t>
            </a:r>
            <a:r>
              <a:rPr lang="cs-CZ" sz="2000" dirty="0"/>
              <a:t>Metodiky 17</a:t>
            </a:r>
            <a:r>
              <a:rPr lang="cs-CZ" sz="2000" dirty="0" smtClean="0"/>
              <a:t>+.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Metodika hodnocení VO, M17+, obsahuje řadu shodných kritérií s HR </a:t>
            </a:r>
            <a:r>
              <a:rPr lang="cs-CZ" sz="2000" dirty="0" err="1" smtClean="0"/>
              <a:t>Award</a:t>
            </a:r>
            <a:r>
              <a:rPr lang="cs-CZ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485" y="139895"/>
            <a:ext cx="2178995" cy="47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4235</TotalTime>
  <Words>596</Words>
  <Application>Microsoft Office PowerPoint</Application>
  <PresentationFormat>Předvádění na obrazovce (4:3)</PresentationFormat>
  <Paragraphs>83</Paragraphs>
  <Slides>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Motiv systému Office</vt:lpstr>
      <vt:lpstr>Prezentace aplikace PowerPoint</vt:lpstr>
      <vt:lpstr>OBSAH:</vt:lpstr>
      <vt:lpstr>1. Co znamená HRS4R</vt:lpstr>
      <vt:lpstr>Prezentace aplikace PowerPoint</vt:lpstr>
      <vt:lpstr>2. Proces HRS4R na UJEP</vt:lpstr>
      <vt:lpstr>Prezentace aplikace PowerPoint</vt:lpstr>
      <vt:lpstr>Prezentace aplikace PowerPoint</vt:lpstr>
      <vt:lpstr>4. Proč si udržet HR Award na UJEP?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 21</dc:title>
  <dc:creator>KremlikovaS</dc:creator>
  <cp:lastModifiedBy>VykoukovaB</cp:lastModifiedBy>
  <cp:revision>308</cp:revision>
  <cp:lastPrinted>2020-02-05T09:38:47Z</cp:lastPrinted>
  <dcterms:created xsi:type="dcterms:W3CDTF">2017-09-20T05:04:40Z</dcterms:created>
  <dcterms:modified xsi:type="dcterms:W3CDTF">2021-06-08T12:59:16Z</dcterms:modified>
</cp:coreProperties>
</file>