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62" r:id="rId4"/>
    <p:sldId id="260" r:id="rId5"/>
    <p:sldId id="264" r:id="rId6"/>
    <p:sldId id="265" r:id="rId7"/>
    <p:sldId id="266" r:id="rId8"/>
    <p:sldId id="273" r:id="rId9"/>
    <p:sldId id="269" r:id="rId10"/>
    <p:sldId id="275" r:id="rId11"/>
    <p:sldId id="267" r:id="rId12"/>
    <p:sldId id="276" r:id="rId13"/>
    <p:sldId id="272" r:id="rId14"/>
    <p:sldId id="257" r:id="rId15"/>
    <p:sldId id="26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30" autoAdjust="0"/>
    <p:restoredTop sz="94660"/>
  </p:normalViewPr>
  <p:slideViewPr>
    <p:cSldViewPr snapToGrid="0">
      <p:cViewPr varScale="1">
        <p:scale>
          <a:sx n="115" d="100"/>
          <a:sy n="115" d="100"/>
        </p:scale>
        <p:origin x="19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cs-CZ" smtClean="0"/>
              <a:t>Kliknutím lze upravit styl.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cs-CZ" smtClean="0"/>
              <a:t>Kliknutím lze upravit styl.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4/7/2025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smtClean="0"/>
              <a:t>Kliknutím lze upravit styl.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cs-CZ" smtClean="0"/>
              <a:t>Kliknutím lze upravit styl.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2A54C80-263E-416B-A8E0-580EDEADCBDC}" type="datetimeFigureOut">
              <a:rPr lang="en-US" dirty="0"/>
              <a:t>4/7/2025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4/7/2025</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cs-CZ" smtClean="0"/>
              <a:t>Kliknutím lze upravit styl.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cs-CZ" smtClean="0"/>
              <a:t>Kliknutím lze upravit styl.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smtClean="0"/>
              <a:t>Kliknutím lze upravit styly předlohy textu.</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cs-CZ" smtClean="0"/>
              <a:t>Kliknutím lze upravit styl.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cs-CZ" smtClean="0"/>
              <a:t>Kliknutím lze upravit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smtClean="0"/>
              <a:t>Kliknutím lze upravit styly předlohy textu.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cs-CZ" smtClean="0"/>
              <a:t>Kliknutím lze upravit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smtClean="0"/>
              <a:t>Kliknutím lze upravit styly předlohy textu.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cs-CZ" smtClean="0"/>
              <a:t>Kliknutím lze upravit styl.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cs-CZ" smtClean="0"/>
              <a:t>Kliknutím lze upravit styl.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4/7/2025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play.google.com/store/apps/details?id=com.faceup.android&amp;hl=cs" TargetMode="External"/><Relationship Id="rId2" Type="http://schemas.openxmlformats.org/officeDocument/2006/relationships/hyperlink" Target="https://www.nntb.cz/c/bblklo71" TargetMode="External"/><Relationship Id="rId1" Type="http://schemas.openxmlformats.org/officeDocument/2006/relationships/slideLayout" Target="../slideLayouts/slideLayout2.xml"/><Relationship Id="rId5" Type="http://schemas.openxmlformats.org/officeDocument/2006/relationships/hyperlink" Target="https://oznamovatel.justice.cz/chci-podat-oznameni/" TargetMode="External"/><Relationship Id="rId4" Type="http://schemas.openxmlformats.org/officeDocument/2006/relationships/hyperlink" Target="https://apps.apple.com/cz/app/nntb/id1207534334?l=c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MGOb29aePyc&amp;t=4s" TargetMode="External"/><Relationship Id="rId2" Type="http://schemas.openxmlformats.org/officeDocument/2006/relationships/hyperlink" Target="https://www.youtube.com/watch?v=W7rlZLw9m10" TargetMode="External"/><Relationship Id="rId1" Type="http://schemas.openxmlformats.org/officeDocument/2006/relationships/slideLayout" Target="../slideLayouts/slideLayout2.xml"/><Relationship Id="rId4" Type="http://schemas.openxmlformats.org/officeDocument/2006/relationships/hyperlink" Target="https://www.youtube.com/watch?v=V3vIYy38Fy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pPr algn="ctr"/>
            <a:r>
              <a:rPr lang="cs-CZ" dirty="0" smtClean="0"/>
              <a:t>Ochrana oznamovatele</a:t>
            </a:r>
            <a:br>
              <a:rPr lang="cs-CZ" dirty="0" smtClean="0"/>
            </a:br>
            <a:r>
              <a:rPr lang="cs-CZ" dirty="0" smtClean="0"/>
              <a:t>aneb </a:t>
            </a:r>
            <a:r>
              <a:rPr lang="cs-CZ" dirty="0" err="1" smtClean="0"/>
              <a:t>whistleblowing</a:t>
            </a:r>
            <a:endParaRPr lang="cs-CZ" dirty="0"/>
          </a:p>
        </p:txBody>
      </p:sp>
    </p:spTree>
    <p:extLst>
      <p:ext uri="{BB962C8B-B14F-4D97-AF65-F5344CB8AC3E}">
        <p14:creationId xmlns:p14="http://schemas.microsoft.com/office/powerpoint/2010/main" val="29484627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Nová právní úprava </a:t>
            </a:r>
            <a:endParaRPr lang="cs-CZ" dirty="0"/>
          </a:p>
        </p:txBody>
      </p:sp>
      <p:sp>
        <p:nvSpPr>
          <p:cNvPr id="3" name="Zástupný symbol pro obsah 2"/>
          <p:cNvSpPr>
            <a:spLocks noGrp="1"/>
          </p:cNvSpPr>
          <p:nvPr>
            <p:ph idx="1"/>
          </p:nvPr>
        </p:nvSpPr>
        <p:spPr>
          <a:xfrm>
            <a:off x="856443" y="1547847"/>
            <a:ext cx="8596668" cy="3880773"/>
          </a:xfrm>
        </p:spPr>
        <p:txBody>
          <a:bodyPr/>
          <a:lstStyle/>
          <a:p>
            <a:pPr lvl="0">
              <a:lnSpc>
                <a:spcPct val="107000"/>
              </a:lnSpc>
            </a:pPr>
            <a:r>
              <a:rPr lang="cs-CZ" dirty="0">
                <a:latin typeface="Arial" panose="020B0604020202020204" pitchFamily="34" charset="0"/>
                <a:ea typeface="Calibri" panose="020F0502020204030204" pitchFamily="34" charset="0"/>
                <a:cs typeface="Times New Roman" panose="02020603050405020304" pitchFamily="18" charset="0"/>
              </a:rPr>
              <a:t>Směrnice Evropského parlamentu a Rady (EU) 2019/1937 o ochraně osob, které oznamují porušení práva Unie (dále jen „směrnice“), </a:t>
            </a:r>
            <a:endParaRPr lang="cs-CZ"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cs-CZ" dirty="0">
                <a:latin typeface="Arial" panose="020B0604020202020204" pitchFamily="34" charset="0"/>
                <a:ea typeface="Times New Roman" panose="02020603050405020304" pitchFamily="18" charset="0"/>
                <a:cs typeface="Times New Roman" panose="02020603050405020304" pitchFamily="18" charset="0"/>
              </a:rPr>
              <a:t>Zákon č. 171/2023 Sb. o ochraně oznamovatelů, ú</a:t>
            </a:r>
            <a:r>
              <a:rPr lang="cs-CZ" dirty="0">
                <a:latin typeface="Arial" panose="020B0604020202020204" pitchFamily="34" charset="0"/>
                <a:ea typeface="Calibri" panose="020F0502020204030204" pitchFamily="34" charset="0"/>
                <a:cs typeface="Times New Roman" panose="02020603050405020304" pitchFamily="18" charset="0"/>
              </a:rPr>
              <a:t>činnost zákona - 1. srpen 2023</a:t>
            </a:r>
            <a:endParaRPr lang="cs-CZ"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25"/>
              </a:spcAft>
              <a:buNone/>
            </a:pPr>
            <a:r>
              <a:rPr lang="cs-CZ" i="1" dirty="0">
                <a:latin typeface="Arial" panose="020B0604020202020204" pitchFamily="34" charset="0"/>
                <a:ea typeface="Calibri" panose="020F0502020204030204" pitchFamily="34" charset="0"/>
                <a:cs typeface="Times New Roman" panose="02020603050405020304" pitchFamily="18" charset="0"/>
              </a:rPr>
              <a:t>Jde o zákon, který výše uvedenou směrnici transponuje do českého právního řádu</a:t>
            </a:r>
            <a:endParaRPr lang="cs-CZ" i="1" dirty="0"/>
          </a:p>
        </p:txBody>
      </p:sp>
    </p:spTree>
    <p:extLst>
      <p:ext uri="{BB962C8B-B14F-4D97-AF65-F5344CB8AC3E}">
        <p14:creationId xmlns:p14="http://schemas.microsoft.com/office/powerpoint/2010/main" val="625825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err="1"/>
              <a:t>Whistleblowing</a:t>
            </a:r>
            <a:endParaRPr lang="cs-CZ" dirty="0"/>
          </a:p>
        </p:txBody>
      </p:sp>
      <p:sp>
        <p:nvSpPr>
          <p:cNvPr id="3" name="Zástupný symbol pro obsah 2"/>
          <p:cNvSpPr>
            <a:spLocks noGrp="1"/>
          </p:cNvSpPr>
          <p:nvPr>
            <p:ph idx="1"/>
          </p:nvPr>
        </p:nvSpPr>
        <p:spPr/>
        <p:txBody>
          <a:bodyPr>
            <a:normAutofit/>
          </a:bodyPr>
          <a:lstStyle/>
          <a:p>
            <a:pPr algn="just"/>
            <a:r>
              <a:rPr lang="cs-CZ" dirty="0" smtClean="0">
                <a:latin typeface="Arial" panose="020B0604020202020204" pitchFamily="34" charset="0"/>
                <a:cs typeface="Arial" panose="020B0604020202020204" pitchFamily="34" charset="0"/>
              </a:rPr>
              <a:t>z </a:t>
            </a:r>
            <a:r>
              <a:rPr lang="cs-CZ" dirty="0">
                <a:latin typeface="Arial" panose="020B0604020202020204" pitchFamily="34" charset="0"/>
                <a:cs typeface="Arial" panose="020B0604020202020204" pitchFamily="34" charset="0"/>
              </a:rPr>
              <a:t>anglického výrazu „</a:t>
            </a:r>
            <a:r>
              <a:rPr lang="cs-CZ" dirty="0" err="1">
                <a:latin typeface="Arial" panose="020B0604020202020204" pitchFamily="34" charset="0"/>
                <a:cs typeface="Arial" panose="020B0604020202020204" pitchFamily="34" charset="0"/>
              </a:rPr>
              <a:t>blow</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the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whistle</a:t>
            </a:r>
            <a:r>
              <a:rPr lang="cs-CZ" dirty="0">
                <a:latin typeface="Arial" panose="020B0604020202020204" pitchFamily="34" charset="0"/>
                <a:cs typeface="Arial" panose="020B0604020202020204" pitchFamily="34" charset="0"/>
              </a:rPr>
              <a:t>“, </a:t>
            </a:r>
            <a:r>
              <a:rPr lang="cs-CZ" dirty="0" smtClean="0">
                <a:latin typeface="Arial" panose="020B0604020202020204" pitchFamily="34" charset="0"/>
                <a:cs typeface="Arial" panose="020B0604020202020204" pitchFamily="34" charset="0"/>
              </a:rPr>
              <a:t>volně přeloženo </a:t>
            </a:r>
            <a:r>
              <a:rPr lang="cs-CZ" dirty="0">
                <a:latin typeface="Arial" panose="020B0604020202020204" pitchFamily="34" charset="0"/>
                <a:cs typeface="Arial" panose="020B0604020202020204" pitchFamily="34" charset="0"/>
              </a:rPr>
              <a:t>jako „hvízdat na píšťalku“, přeneseně </a:t>
            </a:r>
            <a:r>
              <a:rPr lang="cs-CZ" dirty="0" smtClean="0">
                <a:latin typeface="Arial" panose="020B0604020202020204" pitchFamily="34" charset="0"/>
                <a:cs typeface="Arial" panose="020B0604020202020204" pitchFamily="34" charset="0"/>
              </a:rPr>
              <a:t>- nahlášení </a:t>
            </a:r>
            <a:r>
              <a:rPr lang="cs-CZ" dirty="0">
                <a:latin typeface="Arial" panose="020B0604020202020204" pitchFamily="34" charset="0"/>
                <a:cs typeface="Arial" panose="020B0604020202020204" pitchFamily="34" charset="0"/>
              </a:rPr>
              <a:t>nezákonného jednání, korupčních praktik, podvodů a jiného nekalého chování. </a:t>
            </a:r>
            <a:endParaRPr lang="cs-CZ" dirty="0" smtClean="0">
              <a:latin typeface="Arial" panose="020B0604020202020204" pitchFamily="34" charset="0"/>
              <a:cs typeface="Arial" panose="020B0604020202020204" pitchFamily="34" charset="0"/>
            </a:endParaRPr>
          </a:p>
          <a:p>
            <a:r>
              <a:rPr lang="cs-CZ" dirty="0">
                <a:latin typeface="Arial" panose="020B0604020202020204" pitchFamily="34" charset="0"/>
                <a:cs typeface="Arial" panose="020B0604020202020204" pitchFamily="34" charset="0"/>
              </a:rPr>
              <a:t>pojem </a:t>
            </a:r>
            <a:r>
              <a:rPr lang="cs-CZ" dirty="0" err="1">
                <a:latin typeface="Arial" panose="020B0604020202020204" pitchFamily="34" charset="0"/>
                <a:cs typeface="Arial" panose="020B0604020202020204" pitchFamily="34" charset="0"/>
              </a:rPr>
              <a:t>whistleblowing</a:t>
            </a:r>
            <a:r>
              <a:rPr lang="cs-CZ" dirty="0">
                <a:latin typeface="Arial" panose="020B0604020202020204" pitchFamily="34" charset="0"/>
                <a:cs typeface="Arial" panose="020B0604020202020204" pitchFamily="34" charset="0"/>
              </a:rPr>
              <a:t> </a:t>
            </a:r>
            <a:r>
              <a:rPr lang="cs-CZ" dirty="0" smtClean="0">
                <a:latin typeface="Arial" panose="020B0604020202020204" pitchFamily="34" charset="0"/>
                <a:cs typeface="Arial" panose="020B0604020202020204" pitchFamily="34" charset="0"/>
              </a:rPr>
              <a:t>bývá připodobňován k </a:t>
            </a:r>
            <a:r>
              <a:rPr lang="cs-CZ" dirty="0">
                <a:latin typeface="Arial" panose="020B0604020202020204" pitchFamily="34" charset="0"/>
                <a:cs typeface="Arial" panose="020B0604020202020204" pitchFamily="34" charset="0"/>
              </a:rPr>
              <a:t>analogii fotbalového rozhodčího, který v určité chvíli zápasu zapíská na píšťalku a hru v případě nedovoleného zákroku zastaví</a:t>
            </a:r>
            <a:r>
              <a:rPr lang="cs-CZ" dirty="0" smtClean="0">
                <a:latin typeface="Arial" panose="020B0604020202020204" pitchFamily="34" charset="0"/>
                <a:cs typeface="Arial" panose="020B0604020202020204" pitchFamily="34" charset="0"/>
              </a:rPr>
              <a:t>. (</a:t>
            </a:r>
            <a:r>
              <a:rPr lang="en-US" dirty="0"/>
              <a:t>MICELI, P. Marcia; NEAR, Janet </a:t>
            </a:r>
            <a:r>
              <a:rPr lang="en-US" dirty="0" smtClean="0"/>
              <a:t>Pollex</a:t>
            </a:r>
            <a:r>
              <a:rPr lang="cs-CZ" dirty="0" smtClean="0"/>
              <a:t>)</a:t>
            </a:r>
            <a:r>
              <a:rPr lang="en-US" dirty="0" smtClean="0"/>
              <a:t>. </a:t>
            </a:r>
            <a:r>
              <a:rPr lang="en-US" dirty="0"/>
              <a:t/>
            </a:r>
            <a:br>
              <a:rPr lang="en-US" dirty="0"/>
            </a:br>
            <a:endParaRPr lang="cs-CZ"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8190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
            </a:r>
            <a:br>
              <a:rPr lang="cs-CZ" dirty="0" smtClean="0"/>
            </a:br>
            <a:r>
              <a:rPr lang="cs-CZ" dirty="0" smtClean="0"/>
              <a:t>Proč ? </a:t>
            </a:r>
            <a:br>
              <a:rPr lang="cs-CZ" dirty="0" smtClean="0"/>
            </a:br>
            <a:endParaRPr lang="cs-CZ" dirty="0"/>
          </a:p>
        </p:txBody>
      </p:sp>
      <p:sp>
        <p:nvSpPr>
          <p:cNvPr id="3" name="Zástupný symbol pro obsah 2"/>
          <p:cNvSpPr>
            <a:spLocks noGrp="1"/>
          </p:cNvSpPr>
          <p:nvPr>
            <p:ph idx="1"/>
          </p:nvPr>
        </p:nvSpPr>
        <p:spPr/>
        <p:txBody>
          <a:bodyPr>
            <a:normAutofit fontScale="77500" lnSpcReduction="20000"/>
          </a:bodyPr>
          <a:lstStyle/>
          <a:p>
            <a:pPr algn="just"/>
            <a:r>
              <a:rPr lang="cs-CZ" i="1" dirty="0" smtClean="0">
                <a:latin typeface="Arial" panose="020B0604020202020204" pitchFamily="34" charset="0"/>
                <a:cs typeface="Arial" panose="020B0604020202020204" pitchFamily="34" charset="0"/>
              </a:rPr>
              <a:t>Oznamování </a:t>
            </a:r>
            <a:r>
              <a:rPr lang="cs-CZ" i="1" dirty="0">
                <a:latin typeface="Arial" panose="020B0604020202020204" pitchFamily="34" charset="0"/>
                <a:cs typeface="Arial" panose="020B0604020202020204" pitchFamily="34" charset="0"/>
              </a:rPr>
              <a:t>skutečností, o nichž se zaměstnanec nebo osoba v obdobném postavení dozví v souvislosti s výkonem pracovněprávní nebo obdobné činnosti, je jevem natolik specifickým, že je žádoucí, aby byl v právním řádu explicitně uveden, přestože je již dnes oznamovatelům poskytována dílčí ochrana dle zvláštních právních předpisů. Ochrana uvedená ve zvláštních právních předpisech se však týká jen jejich práv, která mohou být uplatněna během řízení (např. utajení či práva na informace v řízení zahájeném na základě jejich podnětu), ale do pracovního práva se zpětně nepromítají. Absencí tohoto pojmu v českém právním řádu dochází k tomu, že oznamovatelé nemají k dispozici právní institut, který by je chránil před možnou šikanou coby odvetou za jejich jednání</a:t>
            </a:r>
            <a:r>
              <a:rPr lang="cs-CZ" i="1" dirty="0" smtClean="0">
                <a:latin typeface="Arial" panose="020B0604020202020204" pitchFamily="34" charset="0"/>
                <a:cs typeface="Arial" panose="020B0604020202020204" pitchFamily="34" charset="0"/>
              </a:rPr>
              <a:t>.</a:t>
            </a:r>
          </a:p>
          <a:p>
            <a:pPr algn="just"/>
            <a:r>
              <a:rPr lang="cs-CZ" i="1" dirty="0">
                <a:latin typeface="Arial" panose="020B0604020202020204" pitchFamily="34" charset="0"/>
                <a:cs typeface="Arial" panose="020B0604020202020204" pitchFamily="34" charset="0"/>
              </a:rPr>
              <a:t>V ČR stále přetrvává spíše negativní postoj k osobám, které ve veřejném zájmu učiní oznámení o podezření ze spáchání protiprávního jednání (nemusí jít nutně o jednání trestně postižitelné), o němž se dozví zejména v rámci výkonu svého zaměstnání či služby. Tyto osoby čelí rozporuplným reakcím svého okolí, ale často i negativním reakcím a postihům ze strany zaměstnavatelů a kolegů. Taková praxe udržuje ve společnosti obavy před negativními následky oznámení protiprávního jednání, jež je však z hlediska veřejného zájmu žádoucí. Přitom v posledních letech se v souvislosti s odhalenými korupčními skandály </a:t>
            </a:r>
            <a:r>
              <a:rPr lang="cs-CZ" i="1" dirty="0" smtClean="0">
                <a:latin typeface="Arial" panose="020B0604020202020204" pitchFamily="34" charset="0"/>
                <a:cs typeface="Arial" panose="020B0604020202020204" pitchFamily="34" charset="0"/>
              </a:rPr>
              <a:t>či </a:t>
            </a:r>
            <a:r>
              <a:rPr lang="cs-CZ" i="1" dirty="0">
                <a:latin typeface="Arial" panose="020B0604020202020204" pitchFamily="34" charset="0"/>
                <a:cs typeface="Arial" panose="020B0604020202020204" pitchFamily="34" charset="0"/>
              </a:rPr>
              <a:t>kauzami vyvádění peněz do daňových rájů zvýšila společenská poptávka po jedincích, kteří se odhodlají upozornit na protiprávní jednání se snahou přispět k potírání protiprávních a korupčních praktik v zájmu kultivace veřejného </a:t>
            </a:r>
            <a:r>
              <a:rPr lang="cs-CZ" i="1" dirty="0" smtClean="0">
                <a:latin typeface="Arial" panose="020B0604020202020204" pitchFamily="34" charset="0"/>
                <a:cs typeface="Arial" panose="020B0604020202020204" pitchFamily="34" charset="0"/>
              </a:rPr>
              <a:t>prostoru.</a:t>
            </a:r>
          </a:p>
          <a:p>
            <a:pPr algn="just"/>
            <a:r>
              <a:rPr lang="cs-CZ" i="1" dirty="0" smtClean="0">
                <a:latin typeface="Arial" panose="020B0604020202020204" pitchFamily="34" charset="0"/>
                <a:cs typeface="Arial" panose="020B0604020202020204" pitchFamily="34" charset="0"/>
              </a:rPr>
              <a:t>Viz. Důvodová zpráva k zákonu o ochraně oznamovatele, Obecná část, 3. Vysvětlení nezbytnosti navrhované právní úpravy, str. 19  </a:t>
            </a:r>
            <a:endParaRPr lang="cs-CZ" i="1" dirty="0">
              <a:latin typeface="Arial" panose="020B0604020202020204" pitchFamily="34" charset="0"/>
              <a:cs typeface="Arial" panose="020B0604020202020204" pitchFamily="34" charset="0"/>
            </a:endParaRPr>
          </a:p>
          <a:p>
            <a:endParaRPr lang="cs-CZ" i="1" dirty="0">
              <a:latin typeface="Arial" panose="020B0604020202020204" pitchFamily="34" charset="0"/>
              <a:cs typeface="Arial" panose="020B0604020202020204" pitchFamily="34" charset="0"/>
            </a:endParaRPr>
          </a:p>
          <a:p>
            <a:pPr marL="0" indent="0">
              <a:buNone/>
            </a:pPr>
            <a:endParaRPr lang="cs-CZ"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69735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Oznámení </a:t>
            </a:r>
            <a:endParaRPr lang="cs-CZ" dirty="0"/>
          </a:p>
        </p:txBody>
      </p:sp>
      <p:sp>
        <p:nvSpPr>
          <p:cNvPr id="3" name="Zástupný symbol pro obsah 2"/>
          <p:cNvSpPr>
            <a:spLocks noGrp="1"/>
          </p:cNvSpPr>
          <p:nvPr>
            <p:ph idx="1"/>
          </p:nvPr>
        </p:nvSpPr>
        <p:spPr/>
        <p:txBody>
          <a:bodyPr>
            <a:normAutofit/>
          </a:bodyPr>
          <a:lstStyle/>
          <a:p>
            <a:r>
              <a:rPr lang="cs-CZ" dirty="0"/>
              <a:t>obsahuje informace </a:t>
            </a:r>
            <a:r>
              <a:rPr lang="cs-CZ" b="1" dirty="0"/>
              <a:t>o možném protiprávním jednání</a:t>
            </a:r>
            <a:r>
              <a:rPr lang="cs-CZ" dirty="0"/>
              <a:t>, </a:t>
            </a:r>
            <a:r>
              <a:rPr lang="cs-CZ" u="sng" dirty="0"/>
              <a:t>k němuž došlo </a:t>
            </a:r>
            <a:r>
              <a:rPr lang="cs-CZ" dirty="0"/>
              <a:t>nebo </a:t>
            </a:r>
            <a:r>
              <a:rPr lang="cs-CZ" u="sng" dirty="0"/>
              <a:t>má dojít u osoby</a:t>
            </a:r>
            <a:r>
              <a:rPr lang="cs-CZ" dirty="0"/>
              <a:t>, pro niž oznamovatel, byť zprostředkovaně, vykonával nebo vykonává práci nebo jinou obdobnou činnost, nebo u osoby, se kterou oznamovatel byl nebo je v kontaktu v souvislosti s výkonem práce nebo jiné obdobné činnosti, a které </a:t>
            </a:r>
          </a:p>
          <a:p>
            <a:r>
              <a:rPr lang="cs-CZ" dirty="0"/>
              <a:t>a) má znaky trestného činu, </a:t>
            </a:r>
          </a:p>
          <a:p>
            <a:r>
              <a:rPr lang="cs-CZ" dirty="0"/>
              <a:t> b) má znaky přestupku, za který zákon stanoví sazbu pokuty, jejíž horní hranice je alespoň 100 000 Kč, </a:t>
            </a:r>
          </a:p>
          <a:p>
            <a:r>
              <a:rPr lang="cs-CZ" dirty="0"/>
              <a:t> c) porušuje tento zákon, nebo </a:t>
            </a:r>
          </a:p>
          <a:p>
            <a:pPr marL="0" indent="0">
              <a:buNone/>
            </a:pPr>
            <a:r>
              <a:rPr lang="cs-CZ" dirty="0"/>
              <a:t> </a:t>
            </a:r>
          </a:p>
          <a:p>
            <a:endParaRPr lang="cs-CZ" dirty="0"/>
          </a:p>
        </p:txBody>
      </p:sp>
    </p:spTree>
    <p:extLst>
      <p:ext uri="{BB962C8B-B14F-4D97-AF65-F5344CB8AC3E}">
        <p14:creationId xmlns:p14="http://schemas.microsoft.com/office/powerpoint/2010/main" val="2878761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a:bodyPr>
          <a:lstStyle/>
          <a:p>
            <a:r>
              <a:rPr lang="cs-CZ" dirty="0"/>
              <a:t>d) porušuje jiný právní předpis nebo předpis Evropské unie v oblasti </a:t>
            </a:r>
            <a:endParaRPr lang="cs-CZ" dirty="0" smtClean="0"/>
          </a:p>
          <a:p>
            <a:pPr marL="0" indent="0" algn="just">
              <a:buNone/>
            </a:pPr>
            <a:r>
              <a:rPr lang="cs-CZ" dirty="0"/>
              <a:t>1. finančních služeb, povinného auditu a jiných ověřovacích služeb, finančních produktů a finančních trhů, 2. daně z příjmů právnických osob, 3. předcházení legalizaci výnosů z trestné činnosti a financování terorismu, 4. ochrany spotřebitele, 5. souladu s požadavky na výrobky včetně jejich bezpečnosti, 6. bezpečnosti dopravy, přepravy a provozu na pozemních komunikacích, </a:t>
            </a:r>
            <a:r>
              <a:rPr lang="cs-CZ" dirty="0" smtClean="0"/>
              <a:t>7</a:t>
            </a:r>
            <a:r>
              <a:rPr lang="cs-CZ" dirty="0"/>
              <a:t>. ochrany životního prostředí, 8. bezpečnosti potravin a krmiv a ochrany zvířat a jejich zdraví, </a:t>
            </a:r>
            <a:r>
              <a:rPr lang="cs-CZ" dirty="0" smtClean="0"/>
              <a:t>9</a:t>
            </a:r>
            <a:r>
              <a:rPr lang="cs-CZ" dirty="0"/>
              <a:t>. radiační ochrany a jaderné bezpečnosti, 10. hospodářské soutěže, veřejných dražeb a zadávání veřejných zakázek, 11. ochrany vnitřního pořádku a bezpečnosti, života a zdraví, </a:t>
            </a:r>
            <a:r>
              <a:rPr lang="cs-CZ" dirty="0" smtClean="0"/>
              <a:t>12</a:t>
            </a:r>
            <a:r>
              <a:rPr lang="cs-CZ" dirty="0"/>
              <a:t>. ochrany osobních údajů, soukromí a bezpečnosti sítí elektronických komunikací a informačních systémů, 13. ochrany finančních zájmů Evropské unie, nebo 14. fungování vnitřního trhu včetně ochrany hospodářské soutěže a státní podpory podle práva Evropské unie. </a:t>
            </a:r>
          </a:p>
          <a:p>
            <a:endParaRPr lang="cs-CZ" dirty="0"/>
          </a:p>
          <a:p>
            <a:endParaRPr lang="cs-CZ" dirty="0"/>
          </a:p>
        </p:txBody>
      </p:sp>
    </p:spTree>
    <p:extLst>
      <p:ext uri="{BB962C8B-B14F-4D97-AF65-F5344CB8AC3E}">
        <p14:creationId xmlns:p14="http://schemas.microsoft.com/office/powerpoint/2010/main" val="1564610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normAutofit/>
          </a:bodyPr>
          <a:lstStyle/>
          <a:p>
            <a:pPr marL="0" indent="0" algn="just">
              <a:buNone/>
            </a:pPr>
            <a:r>
              <a:rPr lang="cs-CZ" sz="2800" b="1" dirty="0"/>
              <a:t>Není důležité, zda dané porušení naplňuje skutkovou podstatu přestupku, trestného činu nebo zda se jedná o neplnění zákonných </a:t>
            </a:r>
            <a:r>
              <a:rPr lang="cs-CZ" sz="2800" b="1" dirty="0" smtClean="0"/>
              <a:t>povinností.</a:t>
            </a:r>
          </a:p>
          <a:p>
            <a:pPr marL="0" indent="0" algn="just">
              <a:buNone/>
            </a:pPr>
            <a:endParaRPr lang="cs-CZ" sz="2800" b="1" dirty="0"/>
          </a:p>
          <a:p>
            <a:pPr marL="0" indent="0" algn="just">
              <a:buNone/>
            </a:pPr>
            <a:r>
              <a:rPr lang="cs-CZ" sz="2800" b="1" dirty="0"/>
              <a:t>Oznamovatelé, kteří uvádějí vědomě nepravdivé skutečnosti nejsou </a:t>
            </a:r>
            <a:r>
              <a:rPr lang="cs-CZ" sz="2800" b="1" dirty="0" smtClean="0"/>
              <a:t>chráněni.</a:t>
            </a:r>
            <a:endParaRPr lang="cs-CZ" sz="2800" b="1" dirty="0"/>
          </a:p>
          <a:p>
            <a:pPr marL="0" indent="0" algn="just">
              <a:buNone/>
            </a:pPr>
            <a:endParaRPr lang="cs-CZ" sz="2800" dirty="0"/>
          </a:p>
          <a:p>
            <a:endParaRPr lang="cs-CZ" sz="2800" dirty="0"/>
          </a:p>
        </p:txBody>
      </p:sp>
    </p:spTree>
    <p:extLst>
      <p:ext uri="{BB962C8B-B14F-4D97-AF65-F5344CB8AC3E}">
        <p14:creationId xmlns:p14="http://schemas.microsoft.com/office/powerpoint/2010/main" val="2739061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Oznámení nelze podat  </a:t>
            </a:r>
            <a:endParaRPr lang="cs-CZ" dirty="0"/>
          </a:p>
        </p:txBody>
      </p:sp>
      <p:sp>
        <p:nvSpPr>
          <p:cNvPr id="3" name="Zástupný symbol pro obsah 2"/>
          <p:cNvSpPr>
            <a:spLocks noGrp="1"/>
          </p:cNvSpPr>
          <p:nvPr>
            <p:ph idx="1"/>
          </p:nvPr>
        </p:nvSpPr>
        <p:spPr/>
        <p:txBody>
          <a:bodyPr/>
          <a:lstStyle/>
          <a:p>
            <a:pPr marL="0" indent="0">
              <a:buNone/>
            </a:pPr>
            <a:r>
              <a:rPr lang="cs-CZ" dirty="0" smtClean="0"/>
              <a:t>Tzv. některé typy zákonem chráněných informací</a:t>
            </a:r>
          </a:p>
          <a:p>
            <a:pPr algn="just">
              <a:buFont typeface="Wingdings" panose="05000000000000000000" pitchFamily="2" charset="2"/>
              <a:buChar char="q"/>
            </a:pPr>
            <a:r>
              <a:rPr lang="cs-CZ" dirty="0" smtClean="0"/>
              <a:t>Informace podléhající tajemství právnických, zdravotnických profesí a </a:t>
            </a:r>
          </a:p>
          <a:p>
            <a:pPr algn="just">
              <a:buFont typeface="Wingdings" panose="05000000000000000000" pitchFamily="2" charset="2"/>
              <a:buChar char="q"/>
            </a:pPr>
            <a:r>
              <a:rPr lang="cs-CZ" dirty="0" smtClean="0"/>
              <a:t>Informace  které mohou ohrozit bezpečnostní zájem ČR</a:t>
            </a:r>
          </a:p>
          <a:p>
            <a:pPr algn="just">
              <a:buFont typeface="Wingdings" panose="05000000000000000000" pitchFamily="2" charset="2"/>
              <a:buChar char="q"/>
            </a:pPr>
            <a:r>
              <a:rPr lang="cs-CZ" dirty="0" smtClean="0"/>
              <a:t>Informace o činnosti zpravodajských služeb</a:t>
            </a:r>
          </a:p>
          <a:p>
            <a:pPr algn="just">
              <a:buFont typeface="Wingdings" panose="05000000000000000000" pitchFamily="2" charset="2"/>
              <a:buChar char="q"/>
            </a:pPr>
            <a:r>
              <a:rPr lang="cs-CZ" dirty="0" smtClean="0"/>
              <a:t>Informace, (jejichž vyzrazení) by mohlo </a:t>
            </a:r>
            <a:r>
              <a:rPr lang="cs-CZ" dirty="0"/>
              <a:t>ohrozit </a:t>
            </a:r>
            <a:r>
              <a:rPr lang="cs-CZ" dirty="0" smtClean="0"/>
              <a:t>probíhající </a:t>
            </a:r>
            <a:r>
              <a:rPr lang="cs-CZ" dirty="0"/>
              <a:t>trestní </a:t>
            </a:r>
            <a:r>
              <a:rPr lang="cs-CZ" dirty="0" smtClean="0"/>
              <a:t>řízení</a:t>
            </a:r>
          </a:p>
          <a:p>
            <a:pPr algn="just">
              <a:buFont typeface="Wingdings" panose="05000000000000000000" pitchFamily="2" charset="2"/>
              <a:buChar char="q"/>
            </a:pPr>
            <a:r>
              <a:rPr lang="cs-CZ" dirty="0"/>
              <a:t>Informace</a:t>
            </a:r>
            <a:r>
              <a:rPr lang="cs-CZ" dirty="0" smtClean="0"/>
              <a:t>,(</a:t>
            </a:r>
            <a:r>
              <a:rPr lang="cs-CZ" dirty="0"/>
              <a:t>jejichž vyzrazení) </a:t>
            </a:r>
            <a:r>
              <a:rPr lang="cs-CZ" dirty="0" smtClean="0"/>
              <a:t>by bylo porušením povinnosti duchovních v souvislosti s výkonem zpovědního tajemství</a:t>
            </a:r>
          </a:p>
          <a:p>
            <a:pPr algn="just">
              <a:buFont typeface="Wingdings" panose="05000000000000000000" pitchFamily="2" charset="2"/>
              <a:buChar char="q"/>
            </a:pPr>
            <a:r>
              <a:rPr lang="cs-CZ" dirty="0" smtClean="0"/>
              <a:t>Informace na ochranu zvl. skutečností podle zákona na ochranu krizového řízení</a:t>
            </a:r>
            <a:endParaRPr lang="cs-CZ" dirty="0"/>
          </a:p>
          <a:p>
            <a:pPr algn="just">
              <a:buFont typeface="Wingdings" panose="05000000000000000000" pitchFamily="2" charset="2"/>
              <a:buChar char="q"/>
            </a:pPr>
            <a:endParaRPr lang="cs-CZ" dirty="0"/>
          </a:p>
          <a:p>
            <a:pPr algn="just">
              <a:buFont typeface="Wingdings" panose="05000000000000000000" pitchFamily="2" charset="2"/>
              <a:buChar char="q"/>
            </a:pPr>
            <a:endParaRPr lang="cs-CZ" dirty="0" smtClean="0"/>
          </a:p>
          <a:p>
            <a:pPr algn="just">
              <a:buFont typeface="Wingdings" panose="05000000000000000000" pitchFamily="2" charset="2"/>
              <a:buChar char="q"/>
            </a:pPr>
            <a:endParaRPr lang="cs-CZ" dirty="0"/>
          </a:p>
        </p:txBody>
      </p:sp>
    </p:spTree>
    <p:extLst>
      <p:ext uri="{BB962C8B-B14F-4D97-AF65-F5344CB8AC3E}">
        <p14:creationId xmlns:p14="http://schemas.microsoft.com/office/powerpoint/2010/main" val="2462061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Jak na UJEP? </a:t>
            </a:r>
            <a:endParaRPr lang="cs-CZ" dirty="0"/>
          </a:p>
        </p:txBody>
      </p:sp>
      <p:sp>
        <p:nvSpPr>
          <p:cNvPr id="3" name="Zástupný symbol pro obsah 2"/>
          <p:cNvSpPr>
            <a:spLocks noGrp="1"/>
          </p:cNvSpPr>
          <p:nvPr>
            <p:ph idx="1"/>
          </p:nvPr>
        </p:nvSpPr>
        <p:spPr/>
        <p:txBody>
          <a:bodyPr/>
          <a:lstStyle/>
          <a:p>
            <a:r>
              <a:rPr lang="cs-CZ" dirty="0"/>
              <a:t>Oznámení lze učinit písemně prostřednictvím webové aplikace NNTB dostupné na webové adrese: </a:t>
            </a:r>
            <a:r>
              <a:rPr lang="cs-CZ" dirty="0">
                <a:hlinkClick r:id="rId2"/>
              </a:rPr>
              <a:t>https://www.nntb.cz/c/bblklo71</a:t>
            </a:r>
            <a:r>
              <a:rPr lang="cs-CZ" dirty="0"/>
              <a:t>.</a:t>
            </a:r>
          </a:p>
          <a:p>
            <a:r>
              <a:rPr lang="cs-CZ" dirty="0"/>
              <a:t>Využít můžete také mobilní aplikaci NNTB dostupnou na </a:t>
            </a:r>
            <a:r>
              <a:rPr lang="cs-CZ" dirty="0">
                <a:hlinkClick r:id="rId3"/>
              </a:rPr>
              <a:t>Google Play</a:t>
            </a:r>
            <a:r>
              <a:rPr lang="cs-CZ" dirty="0"/>
              <a:t> a </a:t>
            </a:r>
            <a:r>
              <a:rPr lang="cs-CZ" dirty="0" err="1">
                <a:hlinkClick r:id="rId4"/>
              </a:rPr>
              <a:t>App</a:t>
            </a:r>
            <a:r>
              <a:rPr lang="cs-CZ" dirty="0">
                <a:hlinkClick r:id="rId4"/>
              </a:rPr>
              <a:t> </a:t>
            </a:r>
            <a:r>
              <a:rPr lang="cs-CZ" dirty="0" err="1">
                <a:hlinkClick r:id="rId4"/>
              </a:rPr>
              <a:t>Store</a:t>
            </a:r>
            <a:r>
              <a:rPr lang="cs-CZ" dirty="0"/>
              <a:t>. Přístupový kód pro odeslání podnětu je </a:t>
            </a:r>
            <a:r>
              <a:rPr lang="cs-CZ" b="1" dirty="0"/>
              <a:t>t2bg3dxe7m</a:t>
            </a:r>
            <a:r>
              <a:rPr lang="cs-CZ" dirty="0"/>
              <a:t>. Oznámení lze učinit rovněž ústně, a to telefonicky prostřednictvím hlasového záznamu ve webové aplikaci nebo při osobním jednání s příslušnou osobou</a:t>
            </a:r>
            <a:r>
              <a:rPr lang="cs-CZ" dirty="0" smtClean="0"/>
              <a:t>.</a:t>
            </a:r>
          </a:p>
          <a:p>
            <a:r>
              <a:rPr lang="cs-CZ" dirty="0"/>
              <a:t>Oznámení je možné také podat prostřednictvím externího oznamovacího systému Ministerstva spravedlnosti ČR. </a:t>
            </a:r>
            <a:r>
              <a:rPr lang="cs-CZ" dirty="0">
                <a:hlinkClick r:id="rId5"/>
              </a:rPr>
              <a:t>https://oznamovatel.justice.cz/chci-podat-oznameni</a:t>
            </a:r>
            <a:r>
              <a:rPr lang="cs-CZ" dirty="0" smtClean="0">
                <a:hlinkClick r:id="rId5"/>
              </a:rPr>
              <a:t>/</a:t>
            </a:r>
            <a:endParaRPr lang="cs-CZ" dirty="0" smtClean="0"/>
          </a:p>
          <a:p>
            <a:r>
              <a:rPr lang="cs-CZ" dirty="0"/>
              <a:t> </a:t>
            </a:r>
            <a:endParaRPr lang="cs-CZ" dirty="0"/>
          </a:p>
        </p:txBody>
      </p:sp>
    </p:spTree>
    <p:extLst>
      <p:ext uri="{BB962C8B-B14F-4D97-AF65-F5344CB8AC3E}">
        <p14:creationId xmlns:p14="http://schemas.microsoft.com/office/powerpoint/2010/main" val="1228007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Příslušná osoba na </a:t>
            </a:r>
            <a:r>
              <a:rPr lang="cs-CZ" dirty="0"/>
              <a:t>UJEP </a:t>
            </a:r>
          </a:p>
        </p:txBody>
      </p:sp>
      <p:sp>
        <p:nvSpPr>
          <p:cNvPr id="3" name="Zástupný symbol pro obsah 2"/>
          <p:cNvSpPr>
            <a:spLocks noGrp="1"/>
          </p:cNvSpPr>
          <p:nvPr>
            <p:ph idx="1"/>
          </p:nvPr>
        </p:nvSpPr>
        <p:spPr/>
        <p:txBody>
          <a:bodyPr>
            <a:normAutofit fontScale="92500" lnSpcReduction="10000"/>
          </a:bodyPr>
          <a:lstStyle/>
          <a:p>
            <a:endParaRPr lang="cs-CZ" dirty="0" smtClean="0"/>
          </a:p>
          <a:p>
            <a:pPr marL="0" indent="0">
              <a:buNone/>
            </a:pPr>
            <a:r>
              <a:rPr lang="cs-CZ" dirty="0" smtClean="0"/>
              <a:t>	Mgr</a:t>
            </a:r>
            <a:r>
              <a:rPr lang="cs-CZ" dirty="0"/>
              <a:t>. Lucie </a:t>
            </a:r>
            <a:r>
              <a:rPr lang="cs-CZ" dirty="0" smtClean="0"/>
              <a:t>Tesařová</a:t>
            </a:r>
            <a:endParaRPr lang="cs-CZ" dirty="0" smtClean="0"/>
          </a:p>
          <a:p>
            <a:pPr marL="0" indent="0">
              <a:buNone/>
            </a:pPr>
            <a:r>
              <a:rPr lang="cs-CZ" dirty="0" smtClean="0"/>
              <a:t>	tel</a:t>
            </a:r>
            <a:r>
              <a:rPr lang="cs-CZ" dirty="0"/>
              <a:t>.: </a:t>
            </a:r>
            <a:r>
              <a:rPr lang="cs-CZ" dirty="0"/>
              <a:t>+420 724 113 710</a:t>
            </a:r>
            <a:r>
              <a:rPr lang="cs-CZ" dirty="0" smtClean="0"/>
              <a:t>, </a:t>
            </a:r>
            <a:r>
              <a:rPr lang="cs-CZ" dirty="0"/>
              <a:t>e- mail </a:t>
            </a:r>
            <a:r>
              <a:rPr lang="cs-CZ" dirty="0" smtClean="0"/>
              <a:t>Lucie.Tesarova@ujep.cz</a:t>
            </a:r>
            <a:r>
              <a:rPr lang="cs-CZ" dirty="0"/>
              <a:t> (tento mail neslouží </a:t>
            </a:r>
            <a:r>
              <a:rPr lang="cs-CZ" dirty="0" smtClean="0"/>
              <a:t>	k</a:t>
            </a:r>
            <a:r>
              <a:rPr lang="cs-CZ" dirty="0"/>
              <a:t> podávání oznámení</a:t>
            </a:r>
            <a:r>
              <a:rPr lang="cs-CZ" dirty="0" smtClean="0"/>
              <a:t>)</a:t>
            </a:r>
          </a:p>
          <a:p>
            <a:r>
              <a:rPr lang="cs-CZ" sz="1400" dirty="0" smtClean="0"/>
              <a:t>a) přijímá </a:t>
            </a:r>
            <a:r>
              <a:rPr lang="cs-CZ" sz="1400" dirty="0"/>
              <a:t>a posuzuje důvodnost oznámení podaného prostřednictvím vnitřního oznamovacího systému; </a:t>
            </a:r>
            <a:endParaRPr lang="cs-CZ" sz="1400" dirty="0" smtClean="0"/>
          </a:p>
          <a:p>
            <a:r>
              <a:rPr lang="cs-CZ" sz="1400" dirty="0" smtClean="0"/>
              <a:t>b</a:t>
            </a:r>
            <a:r>
              <a:rPr lang="cs-CZ" sz="1400" dirty="0"/>
              <a:t>) navrhuje povinnému </a:t>
            </a:r>
            <a:r>
              <a:rPr lang="cs-CZ" sz="1400" dirty="0" smtClean="0"/>
              <a:t>subjektu - UJEP </a:t>
            </a:r>
            <a:r>
              <a:rPr lang="cs-CZ" sz="1400" dirty="0"/>
              <a:t>opatření k nápravě nebo předejití protiprávnímu stavu v návaznosti na podané oznámení, ledaže by tímto postupem mohlo dojít k prozrazení totožnosti oznamovatele nebo osoby podle § 4 odst. 2 písm. a) až h) Zákona; </a:t>
            </a:r>
            <a:endParaRPr lang="cs-CZ" sz="1400" dirty="0" smtClean="0"/>
          </a:p>
          <a:p>
            <a:r>
              <a:rPr lang="cs-CZ" sz="1400" dirty="0" smtClean="0"/>
              <a:t>c</a:t>
            </a:r>
            <a:r>
              <a:rPr lang="cs-CZ" sz="1400" dirty="0"/>
              <a:t>) plní pokyny </a:t>
            </a:r>
            <a:r>
              <a:rPr lang="cs-CZ" sz="1400" dirty="0" smtClean="0"/>
              <a:t>UJEP, </a:t>
            </a:r>
            <a:r>
              <a:rPr lang="cs-CZ" sz="1400" dirty="0"/>
              <a:t>ledaže ohrožují nebo maří výkon její činnosti podle tohoto zákona; </a:t>
            </a:r>
            <a:endParaRPr lang="cs-CZ" sz="1400" dirty="0" smtClean="0"/>
          </a:p>
          <a:p>
            <a:r>
              <a:rPr lang="cs-CZ" sz="1400" dirty="0" smtClean="0"/>
              <a:t>d</a:t>
            </a:r>
            <a:r>
              <a:rPr lang="cs-CZ" sz="1400" dirty="0"/>
              <a:t>) postupuje při výkonu své činnosti podle tohoto zákona nestranně; </a:t>
            </a:r>
            <a:endParaRPr lang="cs-CZ" sz="1400" dirty="0" smtClean="0"/>
          </a:p>
          <a:p>
            <a:r>
              <a:rPr lang="cs-CZ" sz="1400" dirty="0" smtClean="0"/>
              <a:t>e</a:t>
            </a:r>
            <a:r>
              <a:rPr lang="cs-CZ" sz="1400" dirty="0"/>
              <a:t>) zachovává mlčenlivost o skutečnostech, o kterých se dozvěděla při výkonu své činnosti podle Zákona, a to i po ukončení výkonu této činnosti, pokud Zákon nestanoví jinak; </a:t>
            </a:r>
            <a:endParaRPr lang="cs-CZ" sz="1400" dirty="0" smtClean="0"/>
          </a:p>
          <a:p>
            <a:r>
              <a:rPr lang="cs-CZ" sz="1400" dirty="0" smtClean="0"/>
              <a:t>f</a:t>
            </a:r>
            <a:r>
              <a:rPr lang="cs-CZ" sz="1400" dirty="0"/>
              <a:t>) vede evidenci po dobu 5 let od přijetí oznámení podaného prostřednictvím vnitřního oznamovacího systému v souladu se Zákonem o přijatých oznámeních a související </a:t>
            </a:r>
            <a:r>
              <a:rPr lang="cs-CZ" sz="1400" dirty="0" smtClean="0"/>
              <a:t>dokumentaci v souladu se zákonem</a:t>
            </a:r>
            <a:endParaRPr lang="cs-CZ" sz="1400" dirty="0"/>
          </a:p>
        </p:txBody>
      </p:sp>
    </p:spTree>
    <p:extLst>
      <p:ext uri="{BB962C8B-B14F-4D97-AF65-F5344CB8AC3E}">
        <p14:creationId xmlns:p14="http://schemas.microsoft.com/office/powerpoint/2010/main" val="1975882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Proces vyřízení oznámení</a:t>
            </a:r>
            <a:r>
              <a:rPr lang="cs-CZ" dirty="0"/>
              <a:t/>
            </a:r>
            <a:br>
              <a:rPr lang="cs-CZ" dirty="0"/>
            </a:br>
            <a:endParaRPr lang="cs-CZ" dirty="0"/>
          </a:p>
        </p:txBody>
      </p:sp>
      <p:sp>
        <p:nvSpPr>
          <p:cNvPr id="3" name="Zástupný symbol pro obsah 2"/>
          <p:cNvSpPr>
            <a:spLocks noGrp="1"/>
          </p:cNvSpPr>
          <p:nvPr>
            <p:ph idx="1"/>
          </p:nvPr>
        </p:nvSpPr>
        <p:spPr/>
        <p:txBody>
          <a:bodyPr/>
          <a:lstStyle/>
          <a:p>
            <a:pPr lvl="0"/>
            <a:r>
              <a:rPr lang="cs-CZ" dirty="0" smtClean="0"/>
              <a:t>Příslušná </a:t>
            </a:r>
            <a:r>
              <a:rPr lang="cs-CZ" dirty="0"/>
              <a:t>osoba musí do 7 dnů vyrozumět oznamovatele o přijetí oznámení.</a:t>
            </a:r>
          </a:p>
          <a:p>
            <a:pPr lvl="0"/>
            <a:r>
              <a:rPr lang="cs-CZ" dirty="0"/>
              <a:t>Do 30 dnů musí vyrozumět oznamovatele o výsledku přezkoumání.</a:t>
            </a:r>
          </a:p>
          <a:p>
            <a:pPr lvl="0"/>
            <a:r>
              <a:rPr lang="cs-CZ" dirty="0"/>
              <a:t>Lhůtu lze dvakrát prodloužit o 30 dnů.</a:t>
            </a:r>
          </a:p>
          <a:p>
            <a:pPr lvl="0"/>
            <a:r>
              <a:rPr lang="cs-CZ" dirty="0"/>
              <a:t>Příslušná osoba musí navrhnout opatření k předejití nebo nápravě protiprávního jednání.</a:t>
            </a:r>
          </a:p>
          <a:p>
            <a:pPr lvl="0"/>
            <a:r>
              <a:rPr lang="cs-CZ" dirty="0"/>
              <a:t>Oznámení bude archivováno po dobu 5 let</a:t>
            </a:r>
            <a:r>
              <a:rPr lang="cs-CZ" dirty="0" smtClean="0"/>
              <a:t>.</a:t>
            </a:r>
          </a:p>
          <a:p>
            <a:pPr lvl="0"/>
            <a:endParaRPr lang="cs-CZ" dirty="0" smtClean="0"/>
          </a:p>
          <a:p>
            <a:endParaRPr lang="cs-CZ" dirty="0"/>
          </a:p>
        </p:txBody>
      </p:sp>
    </p:spTree>
    <p:extLst>
      <p:ext uri="{BB962C8B-B14F-4D97-AF65-F5344CB8AC3E}">
        <p14:creationId xmlns:p14="http://schemas.microsoft.com/office/powerpoint/2010/main" val="4286134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Zákaz odvetných opatření</a:t>
            </a:r>
            <a:endParaRPr lang="cs-CZ" dirty="0"/>
          </a:p>
        </p:txBody>
      </p:sp>
      <p:sp>
        <p:nvSpPr>
          <p:cNvPr id="3" name="Zástupný symbol pro obsah 2"/>
          <p:cNvSpPr>
            <a:spLocks noGrp="1"/>
          </p:cNvSpPr>
          <p:nvPr>
            <p:ph idx="1"/>
          </p:nvPr>
        </p:nvSpPr>
        <p:spPr/>
        <p:txBody>
          <a:bodyPr/>
          <a:lstStyle/>
          <a:p>
            <a:r>
              <a:rPr lang="cs-CZ" dirty="0"/>
              <a:t>Oznamovatel ani Spřízněné osoby nesmí být vystaveny v návaznosti na učiněné Oznámení a v souvislosti s výkonem Pracovní činnosti jakýmkoli Odvetným opatřením. </a:t>
            </a:r>
          </a:p>
        </p:txBody>
      </p:sp>
    </p:spTree>
    <p:extLst>
      <p:ext uri="{BB962C8B-B14F-4D97-AF65-F5344CB8AC3E}">
        <p14:creationId xmlns:p14="http://schemas.microsoft.com/office/powerpoint/2010/main" val="1766668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Příklady</a:t>
            </a:r>
            <a:endParaRPr lang="cs-CZ" dirty="0"/>
          </a:p>
        </p:txBody>
      </p:sp>
      <p:sp>
        <p:nvSpPr>
          <p:cNvPr id="3" name="Zástupný symbol pro obsah 2"/>
          <p:cNvSpPr>
            <a:spLocks noGrp="1"/>
          </p:cNvSpPr>
          <p:nvPr>
            <p:ph idx="1"/>
          </p:nvPr>
        </p:nvSpPr>
        <p:spPr/>
        <p:txBody>
          <a:bodyPr>
            <a:normAutofit fontScale="92500" lnSpcReduction="20000"/>
          </a:bodyPr>
          <a:lstStyle/>
          <a:p>
            <a:endParaRPr lang="cs-CZ" dirty="0"/>
          </a:p>
          <a:p>
            <a:r>
              <a:rPr lang="cs-CZ" dirty="0"/>
              <a:t>· </a:t>
            </a:r>
            <a:r>
              <a:rPr lang="cs-CZ" b="1" dirty="0"/>
              <a:t>Rozvázání pracovního poměru</a:t>
            </a:r>
            <a:r>
              <a:rPr lang="cs-CZ" dirty="0"/>
              <a:t>: Zaměstnavatel ukončí pracovní poměr s oznamovatelem bez legitimního důvodu, což může být považováno za odvetné </a:t>
            </a:r>
            <a:r>
              <a:rPr lang="cs-CZ" dirty="0" smtClean="0"/>
              <a:t>opatření</a:t>
            </a:r>
          </a:p>
          <a:p>
            <a:r>
              <a:rPr lang="cs-CZ" dirty="0"/>
              <a:t>·  </a:t>
            </a:r>
            <a:r>
              <a:rPr lang="cs-CZ" b="1" dirty="0"/>
              <a:t>Nepřiměřené převedení na jinou práci</a:t>
            </a:r>
            <a:r>
              <a:rPr lang="cs-CZ" dirty="0"/>
              <a:t>: Oznamovatel je převeden na méně prestižní nebo méně placenou pozici, která nesouvisí s jeho kvalifikací.</a:t>
            </a:r>
          </a:p>
          <a:p>
            <a:r>
              <a:rPr lang="cs-CZ" dirty="0"/>
              <a:t>·  </a:t>
            </a:r>
            <a:r>
              <a:rPr lang="cs-CZ" b="1" dirty="0"/>
              <a:t>Změna pracovních podmínek</a:t>
            </a:r>
            <a:r>
              <a:rPr lang="cs-CZ" dirty="0"/>
              <a:t>: Zaměstnavatel může záměrně zhoršit pracovní podmínky oznamovatele, například snížením platu nebo omezením přístupu k důležitým </a:t>
            </a:r>
            <a:r>
              <a:rPr lang="cs-CZ" dirty="0" smtClean="0"/>
              <a:t>zdrojům</a:t>
            </a:r>
          </a:p>
          <a:p>
            <a:r>
              <a:rPr lang="cs-CZ" dirty="0"/>
              <a:t>·  </a:t>
            </a:r>
            <a:r>
              <a:rPr lang="cs-CZ" b="1" dirty="0"/>
              <a:t>Zrušení oddělení nebo pozice</a:t>
            </a:r>
            <a:r>
              <a:rPr lang="cs-CZ" dirty="0"/>
              <a:t>: V některých případech může dojít k reorganizaci, která vede k zrušení pozice oznamovatele, což může být považováno za nepřímé odvetné opatření.</a:t>
            </a:r>
          </a:p>
          <a:p>
            <a:r>
              <a:rPr lang="cs-CZ" dirty="0"/>
              <a:t>·  </a:t>
            </a:r>
            <a:r>
              <a:rPr lang="cs-CZ" b="1" dirty="0"/>
              <a:t>Psychologický tlak</a:t>
            </a:r>
            <a:r>
              <a:rPr lang="cs-CZ" dirty="0"/>
              <a:t>: Oznamovatel může být vystaven šikaně, ignorování nebo jiným formám psychologického tlaku ze strany kolegů nebo nadřízených</a:t>
            </a:r>
          </a:p>
          <a:p>
            <a:endParaRPr lang="cs-CZ" dirty="0"/>
          </a:p>
        </p:txBody>
      </p:sp>
    </p:spTree>
    <p:extLst>
      <p:ext uri="{BB962C8B-B14F-4D97-AF65-F5344CB8AC3E}">
        <p14:creationId xmlns:p14="http://schemas.microsoft.com/office/powerpoint/2010/main" val="2301099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Známé filmy nebo seriály </a:t>
            </a:r>
            <a:endParaRPr lang="cs-CZ" dirty="0"/>
          </a:p>
        </p:txBody>
      </p:sp>
      <p:sp>
        <p:nvSpPr>
          <p:cNvPr id="5" name="Zástupný symbol pro obsah 4"/>
          <p:cNvSpPr>
            <a:spLocks noGrp="1"/>
          </p:cNvSpPr>
          <p:nvPr>
            <p:ph idx="1"/>
          </p:nvPr>
        </p:nvSpPr>
        <p:spPr/>
        <p:txBody>
          <a:bodyPr>
            <a:normAutofit/>
          </a:bodyPr>
          <a:lstStyle/>
          <a:p>
            <a:r>
              <a:rPr lang="cs-CZ" dirty="0">
                <a:hlinkClick r:id="rId2"/>
              </a:rPr>
              <a:t>https://</a:t>
            </a:r>
            <a:r>
              <a:rPr lang="cs-CZ" dirty="0" smtClean="0">
                <a:hlinkClick r:id="rId2"/>
              </a:rPr>
              <a:t>www.youtube.com/watch?v=W7rlZLw9m10</a:t>
            </a:r>
            <a:endParaRPr lang="cs-CZ" dirty="0" smtClean="0"/>
          </a:p>
          <a:p>
            <a:pPr marL="0" indent="0">
              <a:buNone/>
            </a:pPr>
            <a:r>
              <a:rPr lang="cs-CZ" b="1" dirty="0" smtClean="0"/>
              <a:t> </a:t>
            </a:r>
            <a:r>
              <a:rPr lang="cs-CZ" b="1" dirty="0" err="1" smtClean="0"/>
              <a:t>The</a:t>
            </a:r>
            <a:r>
              <a:rPr lang="cs-CZ" b="1" dirty="0" smtClean="0"/>
              <a:t> </a:t>
            </a:r>
            <a:r>
              <a:rPr lang="cs-CZ" b="1" dirty="0" err="1" smtClean="0"/>
              <a:t>Dropout</a:t>
            </a:r>
            <a:r>
              <a:rPr lang="cs-CZ" b="1" dirty="0" smtClean="0"/>
              <a:t> (2022)</a:t>
            </a:r>
            <a:endParaRPr lang="cs-CZ" b="1" dirty="0"/>
          </a:p>
          <a:p>
            <a:r>
              <a:rPr lang="cs-CZ" b="1" dirty="0" smtClean="0">
                <a:hlinkClick r:id="rId3"/>
              </a:rPr>
              <a:t>https</a:t>
            </a:r>
            <a:r>
              <a:rPr lang="cs-CZ" b="1" dirty="0">
                <a:hlinkClick r:id="rId3"/>
              </a:rPr>
              <a:t>://</a:t>
            </a:r>
            <a:r>
              <a:rPr lang="cs-CZ" b="1" dirty="0" smtClean="0">
                <a:hlinkClick r:id="rId3"/>
              </a:rPr>
              <a:t>www.youtube.com/watch?v=MGOb29aePyc&amp;t=4s</a:t>
            </a:r>
            <a:endParaRPr lang="cs-CZ" b="1" dirty="0" smtClean="0"/>
          </a:p>
          <a:p>
            <a:pPr marL="0" indent="0">
              <a:buNone/>
            </a:pPr>
            <a:r>
              <a:rPr lang="cs-CZ" b="1" dirty="0" err="1" smtClean="0"/>
              <a:t>The</a:t>
            </a:r>
            <a:r>
              <a:rPr lang="cs-CZ" b="1" dirty="0" smtClean="0"/>
              <a:t> </a:t>
            </a:r>
            <a:r>
              <a:rPr lang="cs-CZ" b="1" dirty="0" err="1"/>
              <a:t>Insider</a:t>
            </a:r>
            <a:r>
              <a:rPr lang="cs-CZ" b="1" dirty="0"/>
              <a:t> </a:t>
            </a:r>
            <a:r>
              <a:rPr lang="cs-CZ" b="1" dirty="0" smtClean="0"/>
              <a:t>(2019)</a:t>
            </a:r>
            <a:endParaRPr lang="cs-CZ" b="1" dirty="0"/>
          </a:p>
          <a:p>
            <a:r>
              <a:rPr lang="cs-CZ" dirty="0" smtClean="0">
                <a:hlinkClick r:id="rId4"/>
              </a:rPr>
              <a:t>https</a:t>
            </a:r>
            <a:r>
              <a:rPr lang="cs-CZ" dirty="0">
                <a:hlinkClick r:id="rId4"/>
              </a:rPr>
              <a:t>://</a:t>
            </a:r>
            <a:r>
              <a:rPr lang="cs-CZ" dirty="0" smtClean="0">
                <a:hlinkClick r:id="rId4"/>
              </a:rPr>
              <a:t>www.youtube.com/watch?v=V3vIYy38Fys</a:t>
            </a:r>
            <a:endParaRPr lang="cs-CZ" dirty="0" smtClean="0"/>
          </a:p>
          <a:p>
            <a:pPr marL="0" indent="0">
              <a:buNone/>
            </a:pPr>
            <a:r>
              <a:rPr lang="cs-CZ" b="1" dirty="0" smtClean="0"/>
              <a:t>   </a:t>
            </a:r>
            <a:r>
              <a:rPr lang="cs-CZ" b="1" dirty="0" err="1" smtClean="0"/>
              <a:t>Official</a:t>
            </a:r>
            <a:r>
              <a:rPr lang="cs-CZ" b="1" dirty="0" smtClean="0"/>
              <a:t> </a:t>
            </a:r>
            <a:r>
              <a:rPr lang="cs-CZ" b="1" dirty="0" err="1"/>
              <a:t>Secrets</a:t>
            </a:r>
            <a:r>
              <a:rPr lang="cs-CZ" b="1" dirty="0"/>
              <a:t> </a:t>
            </a:r>
            <a:r>
              <a:rPr lang="cs-CZ" b="1" dirty="0" smtClean="0"/>
              <a:t>(1999)</a:t>
            </a:r>
            <a:endParaRPr lang="cs-CZ" b="1" dirty="0"/>
          </a:p>
          <a:p>
            <a:endParaRPr lang="cs-CZ" dirty="0" smtClean="0"/>
          </a:p>
          <a:p>
            <a:endParaRPr lang="cs-CZ" dirty="0"/>
          </a:p>
        </p:txBody>
      </p:sp>
    </p:spTree>
    <p:extLst>
      <p:ext uri="{BB962C8B-B14F-4D97-AF65-F5344CB8AC3E}">
        <p14:creationId xmlns:p14="http://schemas.microsoft.com/office/powerpoint/2010/main" val="7439384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Použitá literatura </a:t>
            </a:r>
            <a:endParaRPr lang="cs-CZ" dirty="0"/>
          </a:p>
        </p:txBody>
      </p:sp>
      <p:sp>
        <p:nvSpPr>
          <p:cNvPr id="3" name="Zástupný symbol pro obsah 2"/>
          <p:cNvSpPr>
            <a:spLocks noGrp="1"/>
          </p:cNvSpPr>
          <p:nvPr>
            <p:ph idx="1"/>
          </p:nvPr>
        </p:nvSpPr>
        <p:spPr/>
        <p:txBody>
          <a:bodyPr/>
          <a:lstStyle/>
          <a:p>
            <a:r>
              <a:rPr lang="en-US" dirty="0" smtClean="0"/>
              <a:t>MICELI</a:t>
            </a:r>
            <a:r>
              <a:rPr lang="en-US" dirty="0"/>
              <a:t>, P. Marcia; NEAR, Janet Pollex. Organizational Dissidence: the Case of Whistle-Blowing. </a:t>
            </a:r>
            <a:r>
              <a:rPr lang="en-US" i="1" dirty="0"/>
              <a:t>Journal of Business Ethics</a:t>
            </a:r>
            <a:r>
              <a:rPr lang="en-US" dirty="0"/>
              <a:t>. 1985, vol. 4, no. 1, s. 4.</a:t>
            </a:r>
          </a:p>
          <a:p>
            <a:pPr lvl="0">
              <a:lnSpc>
                <a:spcPct val="107000"/>
              </a:lnSpc>
            </a:pPr>
            <a:r>
              <a:rPr lang="cs-CZ" dirty="0">
                <a:latin typeface="Arial" panose="020B0604020202020204" pitchFamily="34" charset="0"/>
                <a:ea typeface="Calibri" panose="020F0502020204030204" pitchFamily="34" charset="0"/>
                <a:cs typeface="Times New Roman" panose="02020603050405020304" pitchFamily="18" charset="0"/>
              </a:rPr>
              <a:t>Směrnice Evropského parlamentu a Rady (EU) 2019/1937 o ochraně osob, které oznamují porušení práva Unie (dále jen „směrnice“), </a:t>
            </a:r>
            <a:endParaRPr lang="cs-CZ"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cs-CZ" dirty="0">
                <a:latin typeface="Arial" panose="020B0604020202020204" pitchFamily="34" charset="0"/>
                <a:ea typeface="Times New Roman" panose="02020603050405020304" pitchFamily="18" charset="0"/>
                <a:cs typeface="Times New Roman" panose="02020603050405020304" pitchFamily="18" charset="0"/>
              </a:rPr>
              <a:t>Zákon č. 171/2023 Sb</a:t>
            </a:r>
            <a:r>
              <a:rPr lang="cs-CZ" dirty="0" smtClean="0">
                <a:latin typeface="Arial" panose="020B0604020202020204" pitchFamily="34" charset="0"/>
                <a:ea typeface="Times New Roman" panose="02020603050405020304" pitchFamily="18" charset="0"/>
                <a:cs typeface="Times New Roman" panose="02020603050405020304" pitchFamily="18" charset="0"/>
              </a:rPr>
              <a:t>., </a:t>
            </a:r>
            <a:r>
              <a:rPr lang="cs-CZ" dirty="0">
                <a:latin typeface="Arial" panose="020B0604020202020204" pitchFamily="34" charset="0"/>
                <a:ea typeface="Times New Roman" panose="02020603050405020304" pitchFamily="18" charset="0"/>
                <a:cs typeface="Times New Roman" panose="02020603050405020304" pitchFamily="18" charset="0"/>
              </a:rPr>
              <a:t>o ochraně </a:t>
            </a:r>
            <a:r>
              <a:rPr lang="cs-CZ" dirty="0" smtClean="0">
                <a:latin typeface="Arial" panose="020B0604020202020204" pitchFamily="34" charset="0"/>
                <a:ea typeface="Times New Roman" panose="02020603050405020304" pitchFamily="18" charset="0"/>
                <a:cs typeface="Times New Roman" panose="02020603050405020304" pitchFamily="18" charset="0"/>
              </a:rPr>
              <a:t>oznamovatelů, v platném znění</a:t>
            </a:r>
          </a:p>
          <a:p>
            <a:pPr lvl="0">
              <a:lnSpc>
                <a:spcPct val="107000"/>
              </a:lnSpc>
              <a:spcAft>
                <a:spcPts val="800"/>
              </a:spcAft>
            </a:pPr>
            <a:r>
              <a:rPr lang="cs-CZ" dirty="0">
                <a:latin typeface="Arial" panose="020B0604020202020204" pitchFamily="34" charset="0"/>
                <a:cs typeface="Arial" panose="020B0604020202020204" pitchFamily="34" charset="0"/>
              </a:rPr>
              <a:t>Důvodová zpráva k zákonu o ochraně oznamovatele</a:t>
            </a:r>
            <a:r>
              <a:rPr lang="cs-CZ" dirty="0" smtClean="0">
                <a:latin typeface="Arial" panose="020B0604020202020204" pitchFamily="34" charset="0"/>
                <a:ea typeface="Times New Roman" panose="02020603050405020304" pitchFamily="18" charset="0"/>
                <a:cs typeface="Times New Roman" panose="02020603050405020304" pitchFamily="18" charset="0"/>
              </a:rPr>
              <a:t>  </a:t>
            </a:r>
            <a:r>
              <a:rPr lang="en-US" dirty="0"/>
              <a:t/>
            </a:r>
            <a:br>
              <a:rPr lang="en-US" dirty="0"/>
            </a:br>
            <a:endParaRPr lang="cs-CZ" dirty="0"/>
          </a:p>
        </p:txBody>
      </p:sp>
    </p:spTree>
    <p:extLst>
      <p:ext uri="{BB962C8B-B14F-4D97-AF65-F5344CB8AC3E}">
        <p14:creationId xmlns:p14="http://schemas.microsoft.com/office/powerpoint/2010/main" val="394496454"/>
      </p:ext>
    </p:extLst>
  </p:cSld>
  <p:clrMapOvr>
    <a:masterClrMapping/>
  </p:clrMapOvr>
</p:sld>
</file>

<file path=ppt/theme/theme1.xml><?xml version="1.0" encoding="utf-8"?>
<a:theme xmlns:a="http://schemas.openxmlformats.org/drawingml/2006/main" name="Faseta">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205498</TotalTime>
  <Words>701</Words>
  <Application>Microsoft Office PowerPoint</Application>
  <PresentationFormat>Širokoúhlá obrazovka</PresentationFormat>
  <Paragraphs>74</Paragraphs>
  <Slides>15</Slides>
  <Notes>0</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15</vt:i4>
      </vt:variant>
    </vt:vector>
  </HeadingPairs>
  <TitlesOfParts>
    <vt:vector size="22" baseType="lpstr">
      <vt:lpstr>Arial</vt:lpstr>
      <vt:lpstr>Calibri</vt:lpstr>
      <vt:lpstr>Times New Roman</vt:lpstr>
      <vt:lpstr>Trebuchet MS</vt:lpstr>
      <vt:lpstr>Wingdings</vt:lpstr>
      <vt:lpstr>Wingdings 3</vt:lpstr>
      <vt:lpstr>Faseta</vt:lpstr>
      <vt:lpstr>Ochrana oznamovatele aneb whistleblowing</vt:lpstr>
      <vt:lpstr>Nová právní úprava </vt:lpstr>
      <vt:lpstr>Whistleblowing</vt:lpstr>
      <vt:lpstr> Proč ?  </vt:lpstr>
      <vt:lpstr>Oznámení </vt:lpstr>
      <vt:lpstr>Prezentace aplikace PowerPoint</vt:lpstr>
      <vt:lpstr>Prezentace aplikace PowerPoint</vt:lpstr>
      <vt:lpstr>Oznámení nelze podat  </vt:lpstr>
      <vt:lpstr>Jak na UJEP? </vt:lpstr>
      <vt:lpstr>Příslušná osoba na UJEP </vt:lpstr>
      <vt:lpstr>Proces vyřízení oznámení </vt:lpstr>
      <vt:lpstr>Zákaz odvetných opatření</vt:lpstr>
      <vt:lpstr>Příklady</vt:lpstr>
      <vt:lpstr>Známé filmy nebo seriály </vt:lpstr>
      <vt:lpstr>Použitá literatura </vt:lpstr>
    </vt:vector>
  </TitlesOfParts>
  <Company>REK UJEP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Ochrana oznamovatele aneb whistleblowing</dc:title>
  <dc:creator>kalhousoval</dc:creator>
  <cp:lastModifiedBy>KalhousovaL</cp:lastModifiedBy>
  <cp:revision>39</cp:revision>
  <dcterms:created xsi:type="dcterms:W3CDTF">2023-07-04T08:36:55Z</dcterms:created>
  <dcterms:modified xsi:type="dcterms:W3CDTF">2025-04-08T15:27:53Z</dcterms:modified>
</cp:coreProperties>
</file>